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0" r:id="rId5"/>
    <p:sldMasterId id="2147483671" r:id="rId6"/>
  </p:sldMasterIdLst>
  <p:notesMasterIdLst>
    <p:notesMasterId r:id="rId7"/>
  </p:notesMasterIdLst>
  <p:sldIdLst>
    <p:sldId id="256" r:id="rId8"/>
    <p:sldId id="257" r:id="rId9"/>
    <p:sldId id="258" r:id="rId10"/>
    <p:sldId id="259" r:id="rId11"/>
    <p:sldId id="260" r:id="rId12"/>
    <p:sldId id="261" r:id="rId13"/>
  </p:sldIdLst>
  <p:sldSz cy="10058400" cx="7772400"/>
  <p:notesSz cx="6858000" cy="9144000"/>
  <p:embeddedFontLst>
    <p:embeddedFont>
      <p:font typeface="Halant"/>
      <p:regular r:id="rId14"/>
      <p:bold r:id="rId15"/>
    </p:embeddedFont>
    <p:embeddedFont>
      <p:font typeface="Inter"/>
      <p:regular r:id="rId16"/>
      <p:bold r:id="rId17"/>
      <p:italic r:id="rId18"/>
      <p:boldItalic r:id="rId19"/>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747775"/>
          </p15:clr>
        </p15:guide>
        <p15:guide id="2" pos="244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8E7C370A-563D-4B51-95D8-5A681076410C}">
  <a:tblStyle styleId="{8E7C370A-563D-4B51-95D8-5A681076410C}"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slide" Target="slides/slide4.xml"/><Relationship Id="rId10" Type="http://schemas.openxmlformats.org/officeDocument/2006/relationships/slide" Target="slides/slide3.xml"/><Relationship Id="rId13" Type="http://schemas.openxmlformats.org/officeDocument/2006/relationships/slide" Target="slides/slide6.xml"/><Relationship Id="rId12" Type="http://schemas.openxmlformats.org/officeDocument/2006/relationships/slide" Target="slides/slide5.xml"/><Relationship Id="rId1" Type="http://schemas.openxmlformats.org/officeDocument/2006/relationships/theme" Target="theme/theme3.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15" Type="http://schemas.openxmlformats.org/officeDocument/2006/relationships/font" Target="fonts/Halant-bold.fntdata"/><Relationship Id="rId14" Type="http://schemas.openxmlformats.org/officeDocument/2006/relationships/font" Target="fonts/Halant-regular.fntdata"/><Relationship Id="rId17" Type="http://schemas.openxmlformats.org/officeDocument/2006/relationships/font" Target="fonts/Inter-bold.fntdata"/><Relationship Id="rId16" Type="http://schemas.openxmlformats.org/officeDocument/2006/relationships/font" Target="fonts/Inter-regular.fntdata"/><Relationship Id="rId5" Type="http://schemas.openxmlformats.org/officeDocument/2006/relationships/slideMaster" Target="slideMasters/slideMaster1.xml"/><Relationship Id="rId19" Type="http://schemas.openxmlformats.org/officeDocument/2006/relationships/font" Target="fonts/Inter-boldItalic.fntdata"/><Relationship Id="rId6" Type="http://schemas.openxmlformats.org/officeDocument/2006/relationships/slideMaster" Target="slideMasters/slideMaster2.xml"/><Relationship Id="rId18" Type="http://schemas.openxmlformats.org/officeDocument/2006/relationships/font" Target="fonts/Inter-italic.fntdata"/><Relationship Id="rId7" Type="http://schemas.openxmlformats.org/officeDocument/2006/relationships/notesMaster" Target="notesMasters/notesMaster1.xml"/><Relationship Id="rId8"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864" y="685800"/>
            <a:ext cx="2649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32836a6cb65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32836a6cb65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6" name="Shape 106"/>
        <p:cNvGrpSpPr/>
        <p:nvPr/>
      </p:nvGrpSpPr>
      <p:grpSpPr>
        <a:xfrm>
          <a:off x="0" y="0"/>
          <a:ext cx="0" cy="0"/>
          <a:chOff x="0" y="0"/>
          <a:chExt cx="0" cy="0"/>
        </a:xfrm>
      </p:grpSpPr>
      <p:sp>
        <p:nvSpPr>
          <p:cNvPr id="107" name="Google Shape;107;g331128af3ef_0_22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08" name="Google Shape;108;g331128af3ef_0_22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8" name="Shape 118"/>
        <p:cNvGrpSpPr/>
        <p:nvPr/>
      </p:nvGrpSpPr>
      <p:grpSpPr>
        <a:xfrm>
          <a:off x="0" y="0"/>
          <a:ext cx="0" cy="0"/>
          <a:chOff x="0" y="0"/>
          <a:chExt cx="0" cy="0"/>
        </a:xfrm>
      </p:grpSpPr>
      <p:sp>
        <p:nvSpPr>
          <p:cNvPr id="119" name="Google Shape;119;g331128af3ef_0_149: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20" name="Google Shape;120;g331128af3ef_0_14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2" name="Shape 132"/>
        <p:cNvGrpSpPr/>
        <p:nvPr/>
      </p:nvGrpSpPr>
      <p:grpSpPr>
        <a:xfrm>
          <a:off x="0" y="0"/>
          <a:ext cx="0" cy="0"/>
          <a:chOff x="0" y="0"/>
          <a:chExt cx="0" cy="0"/>
        </a:xfrm>
      </p:grpSpPr>
      <p:sp>
        <p:nvSpPr>
          <p:cNvPr id="133" name="Google Shape;133;g331128af3ef_0_24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34" name="Google Shape;134;g331128af3ef_0_24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3" name="Shape 143"/>
        <p:cNvGrpSpPr/>
        <p:nvPr/>
      </p:nvGrpSpPr>
      <p:grpSpPr>
        <a:xfrm>
          <a:off x="0" y="0"/>
          <a:ext cx="0" cy="0"/>
          <a:chOff x="0" y="0"/>
          <a:chExt cx="0" cy="0"/>
        </a:xfrm>
      </p:grpSpPr>
      <p:sp>
        <p:nvSpPr>
          <p:cNvPr id="144" name="Google Shape;144;g331128af3ef_0_25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45" name="Google Shape;145;g331128af3ef_0_25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5" name="Shape 155"/>
        <p:cNvGrpSpPr/>
        <p:nvPr/>
      </p:nvGrpSpPr>
      <p:grpSpPr>
        <a:xfrm>
          <a:off x="0" y="0"/>
          <a:ext cx="0" cy="0"/>
          <a:chOff x="0" y="0"/>
          <a:chExt cx="0" cy="0"/>
        </a:xfrm>
      </p:grpSpPr>
      <p:sp>
        <p:nvSpPr>
          <p:cNvPr id="156" name="Google Shape;156;g331128af3ef_0_21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57" name="Google Shape;157;g331128af3ef_0_2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60" name="Google Shape;60;p1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64" name="Google Shape;64;p1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9" name="Google Shape;69;p1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72" name="Google Shape;72;p1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76" name="Google Shape;76;p1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79" name="Google Shape;79;p2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85" name="Google Shape;85;p2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92" name="Google Shape;92;p2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3.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1.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7201589" y="9119180"/>
            <a:ext cx="466500" cy="7698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5.pn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5.png"/><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 Id="rId3" Type="http://schemas.openxmlformats.org/officeDocument/2006/relationships/image" Target="../media/image4.png"/><Relationship Id="rId4" Type="http://schemas.openxmlformats.org/officeDocument/2006/relationships/image" Target="../media/image5.png"/><Relationship Id="rId5" Type="http://schemas.openxmlformats.org/officeDocument/2006/relationships/hyperlink" Target="https://www.ushmm.org/antisemitism/holocaust-denial-and-distortion/explaining-holocaust-denial" TargetMode="External"/><Relationship Id="rId6" Type="http://schemas.openxmlformats.org/officeDocument/2006/relationships/image" Target="../media/image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5.png"/><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5.png"/><Relationship Id="rId4" Type="http://schemas.openxmlformats.org/officeDocument/2006/relationships/image" Target="../media/image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6.xml"/><Relationship Id="rId3" Type="http://schemas.openxmlformats.org/officeDocument/2006/relationships/image" Target="../media/image4.png"/><Relationship Id="rId4" Type="http://schemas.openxmlformats.org/officeDocument/2006/relationships/image" Target="../media/image5.png"/><Relationship Id="rId5" Type="http://schemas.openxmlformats.org/officeDocument/2006/relationships/hyperlink" Target="https://www.ushmm.org/antisemitism/holocaust-denial-and-distortion/explaining-holocaust-denial" TargetMode="External"/><Relationship Id="rId6"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8" name="Shape 98"/>
        <p:cNvGrpSpPr/>
        <p:nvPr/>
      </p:nvGrpSpPr>
      <p:grpSpPr>
        <a:xfrm>
          <a:off x="0" y="0"/>
          <a:ext cx="0" cy="0"/>
          <a:chOff x="0" y="0"/>
          <a:chExt cx="0" cy="0"/>
        </a:xfrm>
      </p:grpSpPr>
      <p:sp>
        <p:nvSpPr>
          <p:cNvPr id="99" name="Google Shape;99;p25"/>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Liberation &amp; Aftermath: Guided Notes</a:t>
            </a:r>
            <a:endParaRPr sz="1900">
              <a:solidFill>
                <a:schemeClr val="dk1"/>
              </a:solidFill>
              <a:latin typeface="Halant"/>
              <a:ea typeface="Halant"/>
              <a:cs typeface="Halant"/>
              <a:sym typeface="Halant"/>
            </a:endParaRPr>
          </a:p>
        </p:txBody>
      </p:sp>
      <p:pic>
        <p:nvPicPr>
          <p:cNvPr id="100" name="Google Shape;100;p25"/>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01" name="Google Shape;101;p2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02" name="Google Shape;102;p2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03" name="Google Shape;103;p25"/>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04" name="Google Shape;104;p25"/>
          <p:cNvSpPr txBox="1"/>
          <p:nvPr/>
        </p:nvSpPr>
        <p:spPr>
          <a:xfrm>
            <a:off x="331600" y="731500"/>
            <a:ext cx="7112100" cy="217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Name: ______________________________________  Date: ________ Class: ____________________</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200">
                <a:solidFill>
                  <a:schemeClr val="dk1"/>
                </a:solidFill>
                <a:latin typeface="Halant"/>
                <a:ea typeface="Halant"/>
                <a:cs typeface="Halant"/>
                <a:sym typeface="Halant"/>
              </a:rPr>
              <a:t>Instructions: </a:t>
            </a:r>
            <a:r>
              <a:rPr lang="en" sz="1200">
                <a:solidFill>
                  <a:schemeClr val="dk1"/>
                </a:solidFill>
                <a:latin typeface="Halant"/>
                <a:ea typeface="Halant"/>
                <a:cs typeface="Halant"/>
                <a:sym typeface="Halant"/>
              </a:rPr>
              <a:t>While the class goes through the Liberation &amp; Aftermath of World War II Presentation, follow along by completing these guided notes.</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Slides 2-3: What happened at the end of the war?</a:t>
            </a:r>
            <a:endParaRPr sz="1200">
              <a:solidFill>
                <a:schemeClr val="dk1"/>
              </a:solidFill>
              <a:latin typeface="Inter"/>
              <a:ea typeface="Inter"/>
              <a:cs typeface="Inter"/>
              <a:sym typeface="Inter"/>
            </a:endParaRPr>
          </a:p>
          <a:p>
            <a:pPr indent="0" lvl="0" marL="457200" rtl="0" algn="l">
              <a:lnSpc>
                <a:spcPct val="115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15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15000"/>
              </a:lnSpc>
              <a:spcBef>
                <a:spcPts val="0"/>
              </a:spcBef>
              <a:spcAft>
                <a:spcPts val="0"/>
              </a:spcAft>
              <a:buNone/>
            </a:pPr>
            <a:r>
              <a:t/>
            </a:r>
            <a:endParaRPr b="1" sz="1200">
              <a:solidFill>
                <a:srgbClr val="E95C3D"/>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4: Watch the three clips and complete the Notice, Wonder, Think chart below.</a:t>
            </a:r>
            <a:endParaRPr sz="1200">
              <a:solidFill>
                <a:schemeClr val="dk1"/>
              </a:solidFill>
              <a:latin typeface="Inter"/>
              <a:ea typeface="Inter"/>
              <a:cs typeface="Inter"/>
              <a:sym typeface="Inter"/>
            </a:endParaRPr>
          </a:p>
        </p:txBody>
      </p:sp>
      <p:graphicFrame>
        <p:nvGraphicFramePr>
          <p:cNvPr id="105" name="Google Shape;105;p25"/>
          <p:cNvGraphicFramePr/>
          <p:nvPr/>
        </p:nvGraphicFramePr>
        <p:xfrm>
          <a:off x="331650" y="2813825"/>
          <a:ext cx="3000000" cy="3000000"/>
        </p:xfrm>
        <a:graphic>
          <a:graphicData uri="http://schemas.openxmlformats.org/drawingml/2006/table">
            <a:tbl>
              <a:tblPr>
                <a:noFill/>
                <a:tableStyleId>{8E7C370A-563D-4B51-95D8-5A681076410C}</a:tableStyleId>
              </a:tblPr>
              <a:tblGrid>
                <a:gridCol w="1778025"/>
                <a:gridCol w="1778025"/>
                <a:gridCol w="1778025"/>
                <a:gridCol w="1778025"/>
              </a:tblGrid>
              <a:tr h="196300">
                <a:tc>
                  <a:txBody>
                    <a:bodyPr/>
                    <a:lstStyle/>
                    <a:p>
                      <a:pPr indent="0" lvl="0" marL="0" rtl="0" algn="ctr">
                        <a:spcBef>
                          <a:spcPts val="0"/>
                        </a:spcBef>
                        <a:spcAft>
                          <a:spcPts val="0"/>
                        </a:spcAft>
                        <a:buNone/>
                      </a:pPr>
                      <a:r>
                        <a:rPr b="1" lang="en" sz="1200">
                          <a:latin typeface="Inter"/>
                          <a:ea typeface="Inter"/>
                          <a:cs typeface="Inter"/>
                          <a:sym typeface="Inter"/>
                        </a:rPr>
                        <a:t>Video</a:t>
                      </a:r>
                      <a:endParaRPr b="1"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200">
                          <a:latin typeface="Inter"/>
                          <a:ea typeface="Inter"/>
                          <a:cs typeface="Inter"/>
                          <a:sym typeface="Inter"/>
                        </a:rPr>
                        <a:t>NOTICE</a:t>
                      </a:r>
                      <a:endParaRPr b="1" sz="1200">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What do you see that seems interesting or important?</a:t>
                      </a:r>
                      <a:endParaRPr b="1" sz="1000">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sz="1200">
                          <a:latin typeface="Inter"/>
                          <a:ea typeface="Inter"/>
                          <a:cs typeface="Inter"/>
                          <a:sym typeface="Inter"/>
                        </a:rPr>
                        <a:t>WONDER</a:t>
                      </a:r>
                      <a:endParaRPr b="1" sz="1200">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What questions do you have about this video clip?</a:t>
                      </a:r>
                      <a:endParaRPr b="1" sz="1000">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sz="1200">
                          <a:latin typeface="Inter"/>
                          <a:ea typeface="Inter"/>
                          <a:cs typeface="Inter"/>
                          <a:sym typeface="Inter"/>
                        </a:rPr>
                        <a:t>THINK</a:t>
                      </a:r>
                      <a:endParaRPr b="1" sz="1200">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What are your thoughts and reactions about this video clip?</a:t>
                      </a:r>
                      <a:endParaRPr b="1" sz="1000">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r>
              <a:tr h="874650">
                <a:tc>
                  <a:txBody>
                    <a:bodyPr/>
                    <a:lstStyle/>
                    <a:p>
                      <a:pPr indent="0" lvl="0" marL="0" rtl="0" algn="ctr">
                        <a:lnSpc>
                          <a:spcPct val="115000"/>
                        </a:lnSpc>
                        <a:spcBef>
                          <a:spcPts val="0"/>
                        </a:spcBef>
                        <a:spcAft>
                          <a:spcPts val="0"/>
                        </a:spcAft>
                        <a:buClr>
                          <a:schemeClr val="dk1"/>
                        </a:buClr>
                        <a:buSzPts val="1100"/>
                        <a:buFont typeface="Arial"/>
                        <a:buNone/>
                      </a:pPr>
                      <a:r>
                        <a:rPr i="1" lang="en" sz="1200">
                          <a:solidFill>
                            <a:schemeClr val="dk1"/>
                          </a:solidFill>
                          <a:latin typeface="Inter"/>
                          <a:ea typeface="Inter"/>
                          <a:cs typeface="Inter"/>
                          <a:sym typeface="Inter"/>
                        </a:rPr>
                        <a:t>Liberation of Auschwitz: Belongings of Victims</a:t>
                      </a:r>
                      <a:endParaRPr i="1" sz="1200">
                        <a:latin typeface="Inter"/>
                        <a:ea typeface="Inter"/>
                        <a:cs typeface="Inter"/>
                        <a:sym typeface="Inter"/>
                      </a:endParaRPr>
                    </a:p>
                  </a:txBody>
                  <a:tcPr marT="91425" marB="91425" marR="91425" marL="91425" anchor="ctr">
                    <a:lnR cap="flat" cmpd="sng" w="9525">
                      <a:solidFill>
                        <a:srgbClr val="9E9E9E"/>
                      </a:solidFill>
                      <a:prstDash val="solid"/>
                      <a:round/>
                      <a:headEnd len="sm" w="sm" type="none"/>
                      <a:tailEnd len="sm" w="sm" type="none"/>
                    </a:lnR>
                  </a:tcPr>
                </a:tc>
                <a:tc>
                  <a:txBody>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874650">
                <a:tc>
                  <a:txBody>
                    <a:bodyPr/>
                    <a:lstStyle/>
                    <a:p>
                      <a:pPr indent="0" lvl="0" marL="0" rtl="0" algn="ctr">
                        <a:lnSpc>
                          <a:spcPct val="115000"/>
                        </a:lnSpc>
                        <a:spcBef>
                          <a:spcPts val="0"/>
                        </a:spcBef>
                        <a:spcAft>
                          <a:spcPts val="0"/>
                        </a:spcAft>
                        <a:buClr>
                          <a:schemeClr val="dk1"/>
                        </a:buClr>
                        <a:buSzPts val="1100"/>
                        <a:buFont typeface="Arial"/>
                        <a:buNone/>
                      </a:pPr>
                      <a:r>
                        <a:rPr i="1" lang="en" sz="1200">
                          <a:solidFill>
                            <a:schemeClr val="dk1"/>
                          </a:solidFill>
                          <a:latin typeface="Inter"/>
                          <a:ea typeface="Inter"/>
                          <a:cs typeface="Inter"/>
                          <a:sym typeface="Inter"/>
                        </a:rPr>
                        <a:t>Liberation of Auschwitz: Child Survivors</a:t>
                      </a:r>
                      <a:endParaRPr i="1" sz="1200">
                        <a:solidFill>
                          <a:schemeClr val="dk1"/>
                        </a:solidFill>
                        <a:latin typeface="Inter"/>
                        <a:ea typeface="Inter"/>
                        <a:cs typeface="Inter"/>
                        <a:sym typeface="Inter"/>
                      </a:endParaRPr>
                    </a:p>
                  </a:txBody>
                  <a:tcPr marT="91425" marB="91425" marR="91425" marL="91425" anchor="ctr">
                    <a:lnR cap="flat" cmpd="sng" w="9525">
                      <a:solidFill>
                        <a:srgbClr val="9E9E9E"/>
                      </a:solidFill>
                      <a:prstDash val="solid"/>
                      <a:round/>
                      <a:headEnd len="sm" w="sm" type="none"/>
                      <a:tailEnd len="sm" w="sm" type="none"/>
                    </a:lnR>
                  </a:tcPr>
                </a:tc>
                <a:tc>
                  <a:txBody>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00000">
                <a:tc>
                  <a:txBody>
                    <a:bodyPr/>
                    <a:lstStyle/>
                    <a:p>
                      <a:pPr indent="0" lvl="0" marL="0" rtl="0" algn="ctr">
                        <a:lnSpc>
                          <a:spcPct val="115000"/>
                        </a:lnSpc>
                        <a:spcBef>
                          <a:spcPts val="0"/>
                        </a:spcBef>
                        <a:spcAft>
                          <a:spcPts val="0"/>
                        </a:spcAft>
                        <a:buClr>
                          <a:schemeClr val="dk1"/>
                        </a:buClr>
                        <a:buSzPts val="1100"/>
                        <a:buFont typeface="Arial"/>
                        <a:buNone/>
                      </a:pPr>
                      <a:r>
                        <a:rPr i="1" lang="en" sz="1200">
                          <a:solidFill>
                            <a:schemeClr val="dk1"/>
                          </a:solidFill>
                          <a:latin typeface="Inter"/>
                          <a:ea typeface="Inter"/>
                          <a:cs typeface="Inter"/>
                          <a:sym typeface="Inter"/>
                        </a:rPr>
                        <a:t>Liberation of Dachau</a:t>
                      </a:r>
                      <a:endParaRPr i="1" sz="1200">
                        <a:solidFill>
                          <a:schemeClr val="dk1"/>
                        </a:solidFill>
                        <a:latin typeface="Inter"/>
                        <a:ea typeface="Inter"/>
                        <a:cs typeface="Inter"/>
                        <a:sym typeface="Inter"/>
                      </a:endParaRPr>
                    </a:p>
                  </a:txBody>
                  <a:tcPr marT="91425" marB="91425" marR="91425" marL="91425" anchor="ctr">
                    <a:lnR cap="flat" cmpd="sng" w="9525">
                      <a:solidFill>
                        <a:srgbClr val="9E9E9E"/>
                      </a:solidFill>
                      <a:prstDash val="solid"/>
                      <a:round/>
                      <a:headEnd len="sm" w="sm" type="none"/>
                      <a:tailEnd len="sm" w="sm" type="none"/>
                    </a:lnR>
                  </a:tcPr>
                </a:tc>
                <a:tc>
                  <a:txBody>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09" name="Shape 109"/>
        <p:cNvGrpSpPr/>
        <p:nvPr/>
      </p:nvGrpSpPr>
      <p:grpSpPr>
        <a:xfrm>
          <a:off x="0" y="0"/>
          <a:ext cx="0" cy="0"/>
          <a:chOff x="0" y="0"/>
          <a:chExt cx="0" cy="0"/>
        </a:xfrm>
      </p:grpSpPr>
      <p:sp>
        <p:nvSpPr>
          <p:cNvPr id="110" name="Google Shape;110;p26"/>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Liberation &amp; Aftermath: Guided Notes</a:t>
            </a:r>
            <a:endParaRPr sz="1900">
              <a:solidFill>
                <a:schemeClr val="dk1"/>
              </a:solidFill>
              <a:latin typeface="Halant"/>
              <a:ea typeface="Halant"/>
              <a:cs typeface="Halant"/>
              <a:sym typeface="Halant"/>
            </a:endParaRPr>
          </a:p>
        </p:txBody>
      </p:sp>
      <p:pic>
        <p:nvPicPr>
          <p:cNvPr id="111" name="Google Shape;111;p26"/>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12" name="Google Shape;112;p2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13" name="Google Shape;113;p2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14" name="Google Shape;114;p26"/>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15" name="Google Shape;115;p26"/>
          <p:cNvSpPr txBox="1"/>
          <p:nvPr/>
        </p:nvSpPr>
        <p:spPr>
          <a:xfrm>
            <a:off x="331600" y="731500"/>
            <a:ext cx="7112100" cy="81117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b="1" lang="en" sz="1200">
                <a:solidFill>
                  <a:schemeClr val="dk1"/>
                </a:solidFill>
                <a:latin typeface="Halant"/>
                <a:ea typeface="Halant"/>
                <a:cs typeface="Halant"/>
                <a:sym typeface="Halant"/>
              </a:rPr>
              <a:t>Instructions: </a:t>
            </a:r>
            <a:r>
              <a:rPr lang="en" sz="1200">
                <a:solidFill>
                  <a:schemeClr val="dk1"/>
                </a:solidFill>
                <a:latin typeface="Halant"/>
                <a:ea typeface="Halant"/>
                <a:cs typeface="Halant"/>
                <a:sym typeface="Halant"/>
              </a:rPr>
              <a:t>While the class goes through the Liberation &amp; Aftermath of World War II Presentation, follow along by completing these guided notes.</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startAt="3"/>
            </a:pPr>
            <a:r>
              <a:rPr lang="en" sz="1200">
                <a:solidFill>
                  <a:schemeClr val="dk1"/>
                </a:solidFill>
                <a:latin typeface="Inter"/>
                <a:ea typeface="Inter"/>
                <a:cs typeface="Inter"/>
                <a:sym typeface="Inter"/>
              </a:rPr>
              <a:t>Slide 5: Complete the Discussion Prompts</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startAt="3"/>
            </a:pPr>
            <a:r>
              <a:rPr lang="en" sz="1200">
                <a:solidFill>
                  <a:schemeClr val="dk1"/>
                </a:solidFill>
                <a:latin typeface="Inter"/>
                <a:ea typeface="Inter"/>
                <a:cs typeface="Inter"/>
                <a:sym typeface="Inter"/>
              </a:rPr>
              <a:t>Slide 6: Say-it-in-Six- Describe the Nuremberg Trials.</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100">
              <a:solidFill>
                <a:schemeClr val="dk1"/>
              </a:solidFill>
            </a:endParaRPr>
          </a:p>
          <a:p>
            <a:pPr indent="-304800" lvl="0" marL="457200" rtl="0" algn="l">
              <a:lnSpc>
                <a:spcPct val="100000"/>
              </a:lnSpc>
              <a:spcBef>
                <a:spcPts val="0"/>
              </a:spcBef>
              <a:spcAft>
                <a:spcPts val="0"/>
              </a:spcAft>
              <a:buClr>
                <a:schemeClr val="dk1"/>
              </a:buClr>
              <a:buSzPts val="1200"/>
              <a:buFont typeface="Inter"/>
              <a:buAutoNum type="arabicPeriod" startAt="3"/>
            </a:pPr>
            <a:r>
              <a:rPr lang="en" sz="1200">
                <a:solidFill>
                  <a:schemeClr val="dk1"/>
                </a:solidFill>
                <a:latin typeface="Inter"/>
                <a:ea typeface="Inter"/>
                <a:cs typeface="Inter"/>
                <a:sym typeface="Inter"/>
              </a:rPr>
              <a:t>Slide 7: Quickwrite- Why do you think so many were never put on trial?</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startAt="3"/>
            </a:pPr>
            <a:r>
              <a:rPr lang="en" sz="1200">
                <a:solidFill>
                  <a:schemeClr val="dk1"/>
                </a:solidFill>
                <a:latin typeface="Inter"/>
                <a:ea typeface="Inter"/>
                <a:cs typeface="Inter"/>
                <a:sym typeface="Inter"/>
              </a:rPr>
              <a:t>Slide 8: Why was it difficult for Holocaust survivors to return home?</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startAt="3"/>
            </a:pPr>
            <a:r>
              <a:rPr lang="en" sz="1200">
                <a:solidFill>
                  <a:schemeClr val="dk1"/>
                </a:solidFill>
                <a:latin typeface="Inter"/>
                <a:ea typeface="Inter"/>
                <a:cs typeface="Inter"/>
                <a:sym typeface="Inter"/>
              </a:rPr>
              <a:t>Slide 9: Explain why the creation of Israel was controversial and continues to impact international affairs.</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startAt="3"/>
            </a:pPr>
            <a:r>
              <a:rPr lang="en" sz="1200">
                <a:solidFill>
                  <a:schemeClr val="dk1"/>
                </a:solidFill>
                <a:latin typeface="Inter"/>
                <a:ea typeface="Inter"/>
                <a:cs typeface="Inter"/>
                <a:sym typeface="Inter"/>
              </a:rPr>
              <a:t>Slide 11: Complete the Discussion Prompt</a:t>
            </a:r>
            <a:endParaRPr sz="1200">
              <a:solidFill>
                <a:schemeClr val="dk1"/>
              </a:solidFill>
              <a:latin typeface="Inter"/>
              <a:ea typeface="Inter"/>
              <a:cs typeface="Inter"/>
              <a:sym typeface="Inter"/>
            </a:endParaRPr>
          </a:p>
          <a:p>
            <a:pPr indent="0" lvl="0" marL="0" rtl="0" algn="ctr">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ctr">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ctr">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ctr">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ctr">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ctr">
              <a:lnSpc>
                <a:spcPct val="100000"/>
              </a:lnSpc>
              <a:spcBef>
                <a:spcPts val="0"/>
              </a:spcBef>
              <a:spcAft>
                <a:spcPts val="0"/>
              </a:spcAft>
              <a:buNone/>
            </a:pPr>
            <a:r>
              <a:t/>
            </a:r>
            <a:endParaRPr sz="1200">
              <a:solidFill>
                <a:schemeClr val="dk1"/>
              </a:solidFill>
              <a:latin typeface="Inter"/>
              <a:ea typeface="Inter"/>
              <a:cs typeface="Inter"/>
              <a:sym typeface="Inter"/>
            </a:endParaRPr>
          </a:p>
        </p:txBody>
      </p:sp>
      <p:graphicFrame>
        <p:nvGraphicFramePr>
          <p:cNvPr id="116" name="Google Shape;116;p26"/>
          <p:cNvGraphicFramePr/>
          <p:nvPr/>
        </p:nvGraphicFramePr>
        <p:xfrm>
          <a:off x="316000" y="1600200"/>
          <a:ext cx="3000000" cy="3000000"/>
        </p:xfrm>
        <a:graphic>
          <a:graphicData uri="http://schemas.openxmlformats.org/drawingml/2006/table">
            <a:tbl>
              <a:tblPr>
                <a:noFill/>
                <a:tableStyleId>{8E7C370A-563D-4B51-95D8-5A681076410C}</a:tableStyleId>
              </a:tblPr>
              <a:tblGrid>
                <a:gridCol w="2380700"/>
                <a:gridCol w="2380700"/>
                <a:gridCol w="2380700"/>
              </a:tblGrid>
              <a:tr h="229425">
                <a:tc>
                  <a:txBody>
                    <a:bodyPr/>
                    <a:lstStyle/>
                    <a:p>
                      <a:pPr indent="0" lvl="0" marL="0" rtl="0" algn="ctr">
                        <a:lnSpc>
                          <a:spcPct val="100000"/>
                        </a:lnSpc>
                        <a:spcBef>
                          <a:spcPts val="0"/>
                        </a:spcBef>
                        <a:spcAft>
                          <a:spcPts val="0"/>
                        </a:spcAft>
                        <a:buNone/>
                      </a:pPr>
                      <a:r>
                        <a:rPr b="1" lang="en" sz="1200">
                          <a:latin typeface="Inter"/>
                          <a:ea typeface="Inter"/>
                          <a:cs typeface="Inter"/>
                          <a:sym typeface="Inter"/>
                        </a:rPr>
                        <a:t>Prompts</a:t>
                      </a:r>
                      <a:endParaRPr b="1" sz="1200">
                        <a:latin typeface="Inter"/>
                        <a:ea typeface="Inter"/>
                        <a:cs typeface="Inter"/>
                        <a:sym typeface="Inter"/>
                      </a:endParaRPr>
                    </a:p>
                  </a:txBody>
                  <a:tcPr marT="91425" marB="91425" marR="91425" marL="91425"/>
                </a:tc>
                <a:tc>
                  <a:txBody>
                    <a:bodyPr/>
                    <a:lstStyle/>
                    <a:p>
                      <a:pPr indent="0" lvl="0" marL="0" rtl="0" algn="ctr">
                        <a:lnSpc>
                          <a:spcPct val="100000"/>
                        </a:lnSpc>
                        <a:spcBef>
                          <a:spcPts val="0"/>
                        </a:spcBef>
                        <a:spcAft>
                          <a:spcPts val="0"/>
                        </a:spcAft>
                        <a:buNone/>
                      </a:pPr>
                      <a:r>
                        <a:rPr b="1" lang="en" sz="1200">
                          <a:latin typeface="Inter"/>
                          <a:ea typeface="Inter"/>
                          <a:cs typeface="Inter"/>
                          <a:sym typeface="Inter"/>
                        </a:rPr>
                        <a:t>Your Response</a:t>
                      </a:r>
                      <a:endParaRPr b="1" sz="1200">
                        <a:latin typeface="Inter"/>
                        <a:ea typeface="Inter"/>
                        <a:cs typeface="Inter"/>
                        <a:sym typeface="Inter"/>
                      </a:endParaRPr>
                    </a:p>
                  </a:txBody>
                  <a:tcPr marT="91425" marB="91425" marR="91425" marL="91425"/>
                </a:tc>
                <a:tc>
                  <a:txBody>
                    <a:bodyPr/>
                    <a:lstStyle/>
                    <a:p>
                      <a:pPr indent="0" lvl="0" marL="0" rtl="0" algn="ctr">
                        <a:lnSpc>
                          <a:spcPct val="100000"/>
                        </a:lnSpc>
                        <a:spcBef>
                          <a:spcPts val="0"/>
                        </a:spcBef>
                        <a:spcAft>
                          <a:spcPts val="0"/>
                        </a:spcAft>
                        <a:buNone/>
                      </a:pPr>
                      <a:r>
                        <a:rPr b="1" lang="en" sz="1200">
                          <a:latin typeface="Inter"/>
                          <a:ea typeface="Inter"/>
                          <a:cs typeface="Inter"/>
                          <a:sym typeface="Inter"/>
                        </a:rPr>
                        <a:t>Notes from Class Discussion</a:t>
                      </a:r>
                      <a:endParaRPr b="1" sz="1200">
                        <a:latin typeface="Inter"/>
                        <a:ea typeface="Inter"/>
                        <a:cs typeface="Inter"/>
                        <a:sym typeface="Inter"/>
                      </a:endParaRPr>
                    </a:p>
                  </a:txBody>
                  <a:tcPr marT="91425" marB="91425" marR="91425" marL="91425"/>
                </a:tc>
              </a:tr>
              <a:tr h="686825">
                <a:tc>
                  <a:txBody>
                    <a:bodyPr/>
                    <a:lstStyle/>
                    <a:p>
                      <a:pPr indent="0" lvl="0" marL="0" rtl="0" algn="ctr">
                        <a:lnSpc>
                          <a:spcPct val="100000"/>
                        </a:lnSpc>
                        <a:spcBef>
                          <a:spcPts val="0"/>
                        </a:spcBef>
                        <a:spcAft>
                          <a:spcPts val="0"/>
                        </a:spcAft>
                        <a:buNone/>
                      </a:pPr>
                      <a:r>
                        <a:rPr i="1" lang="en" sz="1200">
                          <a:solidFill>
                            <a:srgbClr val="231F20"/>
                          </a:solidFill>
                          <a:latin typeface="Inter"/>
                          <a:ea typeface="Inter"/>
                          <a:cs typeface="Inter"/>
                          <a:sym typeface="Inter"/>
                        </a:rPr>
                        <a:t>Why do you think military forces documented their discoveries at the camps?</a:t>
                      </a:r>
                      <a:endParaRPr i="1" sz="1200">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r>
              <a:tr h="686825">
                <a:tc>
                  <a:txBody>
                    <a:bodyPr/>
                    <a:lstStyle/>
                    <a:p>
                      <a:pPr indent="0" lvl="0" marL="0" rtl="0" algn="ctr">
                        <a:lnSpc>
                          <a:spcPct val="100000"/>
                        </a:lnSpc>
                        <a:spcBef>
                          <a:spcPts val="0"/>
                        </a:spcBef>
                        <a:spcAft>
                          <a:spcPts val="0"/>
                        </a:spcAft>
                        <a:buNone/>
                      </a:pPr>
                      <a:r>
                        <a:rPr i="1" lang="en" sz="1200">
                          <a:solidFill>
                            <a:srgbClr val="231F20"/>
                          </a:solidFill>
                          <a:latin typeface="Inter"/>
                          <a:ea typeface="Inter"/>
                          <a:cs typeface="Inter"/>
                          <a:sym typeface="Inter"/>
                        </a:rPr>
                        <a:t>What shocked you the most from the footage? Why?</a:t>
                      </a:r>
                      <a:endParaRPr i="1" sz="1200">
                        <a:solidFill>
                          <a:srgbClr val="231F20"/>
                        </a:solidFill>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r>
            </a:tbl>
          </a:graphicData>
        </a:graphic>
      </p:graphicFrame>
      <p:graphicFrame>
        <p:nvGraphicFramePr>
          <p:cNvPr id="117" name="Google Shape;117;p26"/>
          <p:cNvGraphicFramePr/>
          <p:nvPr/>
        </p:nvGraphicFramePr>
        <p:xfrm>
          <a:off x="316000" y="7620000"/>
          <a:ext cx="3000000" cy="3000000"/>
        </p:xfrm>
        <a:graphic>
          <a:graphicData uri="http://schemas.openxmlformats.org/drawingml/2006/table">
            <a:tbl>
              <a:tblPr>
                <a:noFill/>
                <a:tableStyleId>{8E7C370A-563D-4B51-95D8-5A681076410C}</a:tableStyleId>
              </a:tblPr>
              <a:tblGrid>
                <a:gridCol w="2380700"/>
                <a:gridCol w="2380700"/>
                <a:gridCol w="2380700"/>
              </a:tblGrid>
              <a:tr h="312825">
                <a:tc>
                  <a:txBody>
                    <a:bodyPr/>
                    <a:lstStyle/>
                    <a:p>
                      <a:pPr indent="0" lvl="0" marL="0" rtl="0" algn="ctr">
                        <a:lnSpc>
                          <a:spcPct val="100000"/>
                        </a:lnSpc>
                        <a:spcBef>
                          <a:spcPts val="0"/>
                        </a:spcBef>
                        <a:spcAft>
                          <a:spcPts val="0"/>
                        </a:spcAft>
                        <a:buNone/>
                      </a:pPr>
                      <a:r>
                        <a:rPr b="1" lang="en" sz="1200">
                          <a:latin typeface="Inter"/>
                          <a:ea typeface="Inter"/>
                          <a:cs typeface="Inter"/>
                          <a:sym typeface="Inter"/>
                        </a:rPr>
                        <a:t>Prompt</a:t>
                      </a:r>
                      <a:endParaRPr b="1" sz="1200">
                        <a:latin typeface="Inter"/>
                        <a:ea typeface="Inter"/>
                        <a:cs typeface="Inter"/>
                        <a:sym typeface="Inter"/>
                      </a:endParaRPr>
                    </a:p>
                  </a:txBody>
                  <a:tcPr marT="91425" marB="91425" marR="91425" marL="91425"/>
                </a:tc>
                <a:tc>
                  <a:txBody>
                    <a:bodyPr/>
                    <a:lstStyle/>
                    <a:p>
                      <a:pPr indent="0" lvl="0" marL="0" rtl="0" algn="ctr">
                        <a:lnSpc>
                          <a:spcPct val="100000"/>
                        </a:lnSpc>
                        <a:spcBef>
                          <a:spcPts val="0"/>
                        </a:spcBef>
                        <a:spcAft>
                          <a:spcPts val="0"/>
                        </a:spcAft>
                        <a:buNone/>
                      </a:pPr>
                      <a:r>
                        <a:rPr b="1" lang="en" sz="1200">
                          <a:latin typeface="Inter"/>
                          <a:ea typeface="Inter"/>
                          <a:cs typeface="Inter"/>
                          <a:sym typeface="Inter"/>
                        </a:rPr>
                        <a:t>Your Response</a:t>
                      </a:r>
                      <a:endParaRPr b="1" sz="1200">
                        <a:latin typeface="Inter"/>
                        <a:ea typeface="Inter"/>
                        <a:cs typeface="Inter"/>
                        <a:sym typeface="Inter"/>
                      </a:endParaRPr>
                    </a:p>
                  </a:txBody>
                  <a:tcPr marT="91425" marB="91425" marR="91425" marL="91425"/>
                </a:tc>
                <a:tc>
                  <a:txBody>
                    <a:bodyPr/>
                    <a:lstStyle/>
                    <a:p>
                      <a:pPr indent="0" lvl="0" marL="0" rtl="0" algn="ctr">
                        <a:lnSpc>
                          <a:spcPct val="100000"/>
                        </a:lnSpc>
                        <a:spcBef>
                          <a:spcPts val="0"/>
                        </a:spcBef>
                        <a:spcAft>
                          <a:spcPts val="0"/>
                        </a:spcAft>
                        <a:buNone/>
                      </a:pPr>
                      <a:r>
                        <a:rPr b="1" lang="en" sz="1200">
                          <a:latin typeface="Inter"/>
                          <a:ea typeface="Inter"/>
                          <a:cs typeface="Inter"/>
                          <a:sym typeface="Inter"/>
                        </a:rPr>
                        <a:t>Notes from Class Discussion</a:t>
                      </a:r>
                      <a:endParaRPr b="1" sz="1200">
                        <a:latin typeface="Inter"/>
                        <a:ea typeface="Inter"/>
                        <a:cs typeface="Inter"/>
                        <a:sym typeface="Inter"/>
                      </a:endParaRPr>
                    </a:p>
                  </a:txBody>
                  <a:tcPr marT="91425" marB="91425" marR="91425" marL="91425"/>
                </a:tc>
              </a:tr>
              <a:tr h="1094925">
                <a:tc>
                  <a:txBody>
                    <a:bodyPr/>
                    <a:lstStyle/>
                    <a:p>
                      <a:pPr indent="0" lvl="0" marL="0" rtl="0" algn="ctr">
                        <a:lnSpc>
                          <a:spcPct val="100000"/>
                        </a:lnSpc>
                        <a:spcBef>
                          <a:spcPts val="0"/>
                        </a:spcBef>
                        <a:spcAft>
                          <a:spcPts val="0"/>
                        </a:spcAft>
                        <a:buClr>
                          <a:schemeClr val="dk1"/>
                        </a:buClr>
                        <a:buSzPts val="1100"/>
                        <a:buFont typeface="Arial"/>
                        <a:buNone/>
                      </a:pPr>
                      <a:r>
                        <a:rPr i="1" lang="en" sz="1200">
                          <a:solidFill>
                            <a:schemeClr val="dk1"/>
                          </a:solidFill>
                          <a:latin typeface="Inter"/>
                          <a:ea typeface="Inter"/>
                          <a:cs typeface="Inter"/>
                          <a:sym typeface="Inter"/>
                        </a:rPr>
                        <a:t>Why is it so important to confront Holocaust denial?</a:t>
                      </a:r>
                      <a:endParaRPr i="1" sz="1200">
                        <a:solidFill>
                          <a:schemeClr val="dk1"/>
                        </a:solidFill>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21" name="Shape 121"/>
        <p:cNvGrpSpPr/>
        <p:nvPr/>
      </p:nvGrpSpPr>
      <p:grpSpPr>
        <a:xfrm>
          <a:off x="0" y="0"/>
          <a:ext cx="0" cy="0"/>
          <a:chOff x="0" y="0"/>
          <a:chExt cx="0" cy="0"/>
        </a:xfrm>
      </p:grpSpPr>
      <p:pic>
        <p:nvPicPr>
          <p:cNvPr id="122" name="Google Shape;122;p27"/>
          <p:cNvPicPr preferRelativeResize="0"/>
          <p:nvPr/>
        </p:nvPicPr>
        <p:blipFill>
          <a:blip r:embed="rId3">
            <a:alphaModFix/>
          </a:blip>
          <a:stretch>
            <a:fillRect/>
          </a:stretch>
        </p:blipFill>
        <p:spPr>
          <a:xfrm>
            <a:off x="694375" y="661805"/>
            <a:ext cx="1056525" cy="1056525"/>
          </a:xfrm>
          <a:prstGeom prst="rect">
            <a:avLst/>
          </a:prstGeom>
          <a:noFill/>
          <a:ln>
            <a:noFill/>
          </a:ln>
        </p:spPr>
      </p:pic>
      <p:pic>
        <p:nvPicPr>
          <p:cNvPr id="123" name="Google Shape;123;p27"/>
          <p:cNvPicPr preferRelativeResize="0"/>
          <p:nvPr/>
        </p:nvPicPr>
        <p:blipFill>
          <a:blip r:embed="rId4">
            <a:alphaModFix/>
          </a:blip>
          <a:stretch>
            <a:fillRect/>
          </a:stretch>
        </p:blipFill>
        <p:spPr>
          <a:xfrm>
            <a:off x="381544" y="9348271"/>
            <a:ext cx="431174" cy="431174"/>
          </a:xfrm>
          <a:prstGeom prst="rect">
            <a:avLst/>
          </a:prstGeom>
          <a:noFill/>
          <a:ln>
            <a:noFill/>
          </a:ln>
        </p:spPr>
      </p:pic>
      <p:sp>
        <p:nvSpPr>
          <p:cNvPr id="124" name="Google Shape;124;p2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25" name="Google Shape;125;p2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26" name="Google Shape;126;p27"/>
          <p:cNvGraphicFramePr/>
          <p:nvPr/>
        </p:nvGraphicFramePr>
        <p:xfrm>
          <a:off x="455300" y="2504100"/>
          <a:ext cx="3000000" cy="3000000"/>
        </p:xfrm>
        <a:graphic>
          <a:graphicData uri="http://schemas.openxmlformats.org/drawingml/2006/table">
            <a:tbl>
              <a:tblPr>
                <a:noFill/>
                <a:tableStyleId>{8E7C370A-563D-4B51-95D8-5A681076410C}</a:tableStyleId>
              </a:tblPr>
              <a:tblGrid>
                <a:gridCol w="6918375"/>
              </a:tblGrid>
              <a:tr h="431125">
                <a:tc>
                  <a:txBody>
                    <a:bodyPr/>
                    <a:lstStyle/>
                    <a:p>
                      <a:pPr indent="0" lvl="0" marL="0" rtl="0" algn="l">
                        <a:spcBef>
                          <a:spcPts val="0"/>
                        </a:spcBef>
                        <a:spcAft>
                          <a:spcPts val="0"/>
                        </a:spcAft>
                        <a:buNone/>
                      </a:pPr>
                      <a:r>
                        <a:rPr b="1" lang="en" sz="1100" u="sng">
                          <a:solidFill>
                            <a:schemeClr val="hlink"/>
                          </a:solidFill>
                          <a:latin typeface="Halant"/>
                          <a:ea typeface="Halant"/>
                          <a:cs typeface="Halant"/>
                          <a:sym typeface="Halant"/>
                          <a:hlinkClick r:id="rId5"/>
                        </a:rPr>
                        <a:t>Video</a:t>
                      </a:r>
                      <a:r>
                        <a:rPr b="1" lang="en" sz="1100">
                          <a:latin typeface="Halant"/>
                          <a:ea typeface="Halant"/>
                          <a:cs typeface="Halant"/>
                          <a:sym typeface="Halant"/>
                        </a:rPr>
                        <a:t> Transcript:</a:t>
                      </a:r>
                      <a:endParaRPr sz="1100">
                        <a:latin typeface="Halant"/>
                        <a:ea typeface="Halant"/>
                        <a:cs typeface="Halant"/>
                        <a:sym typeface="Halant"/>
                      </a:endParaRPr>
                    </a:p>
                    <a:p>
                      <a:pPr indent="0" lvl="0" marL="0" rtl="0" algn="l">
                        <a:lnSpc>
                          <a:spcPct val="100000"/>
                        </a:lnSpc>
                        <a:spcBef>
                          <a:spcPts val="0"/>
                        </a:spcBef>
                        <a:spcAft>
                          <a:spcPts val="0"/>
                        </a:spcAft>
                        <a:buNone/>
                      </a:pPr>
                      <a:r>
                        <a:rPr lang="en" sz="1100">
                          <a:solidFill>
                            <a:schemeClr val="dk1"/>
                          </a:solidFill>
                          <a:latin typeface="Inter"/>
                          <a:ea typeface="Inter"/>
                          <a:cs typeface="Inter"/>
                          <a:sym typeface="Inter"/>
                        </a:rPr>
                        <a:t>Holocaust denial is a form of antisemitism. The only reason to deny the Holocaust is to inculcate and foster antisemitism. The Holocaust has the dubious distinction of being the best documented genocide in the world, so for anybody to disbelieve, they've got to come to it with some sort of preconceived notion. Holocaust denial takes different forms, and I divided it into hardcore Holocaust denial and softcore Holocaust denial. Hardcore Holocaust denial is the argument made by deniers that there was no planned centralized program of annihilation of the Jews by the Nazis, that this whole idea of eliminating the Jews from the European continent and beyond never happened. If you would ask them, "Well, why would the Jews make up this myth?" is that they did it for financial gain and to get the sympathy of the world in order to get a state. That in and of itself makes Holocaust denial a form of antisemitism because the rationale they give--to get money and to get a state--are of course at the center of the stereotypes associated with antisemitism. But softcore denial does not deny the Holocaust. There were people who would say, "Well, of course the Holocaust happened, but was it really six million? Of course the Holocaust happened, but were there really gas chambers?" I think any thoughtful person today knows that that's a ridiculous kind of thing. First of all for, deniers to be right, who has to be wrong?  Well certainly all the survivors. You have the bystanders, but most of all, you have the perpetrators. What they said was, "I didn't do it. I was only following orders." So they had these different excuses, but they never said it didn't happen.  The audience often are antisemites who are looking to have their feelings confirmed or people who might not be overt antisemites but somehow are discomforted with the idea of Jew as victim. This is an attack on society at large. In almost every society where they've gone after Jews first, they've gone after other people after that. Prejudice has to be fought and amongst those prejudices, antisemitism has to be fought.</a:t>
                      </a:r>
                      <a:endParaRPr sz="1100">
                        <a:latin typeface="Inter"/>
                        <a:ea typeface="Inter"/>
                        <a:cs typeface="Inter"/>
                        <a:sym typeface="Inter"/>
                      </a:endParaRPr>
                    </a:p>
                  </a:txBody>
                  <a:tcPr marT="91425" marB="91425" marR="91425" marL="91425"/>
                </a:tc>
              </a:tr>
            </a:tbl>
          </a:graphicData>
        </a:graphic>
      </p:graphicFrame>
      <p:sp>
        <p:nvSpPr>
          <p:cNvPr id="127" name="Google Shape;127;p27"/>
          <p:cNvSpPr txBox="1"/>
          <p:nvPr/>
        </p:nvSpPr>
        <p:spPr>
          <a:xfrm>
            <a:off x="1878100" y="661768"/>
            <a:ext cx="5439000" cy="1056600"/>
          </a:xfrm>
          <a:prstGeom prst="rect">
            <a:avLst/>
          </a:prstGeom>
          <a:noFill/>
          <a:ln>
            <a:noFill/>
          </a:ln>
        </p:spPr>
        <p:txBody>
          <a:bodyPr anchorCtr="0" anchor="t" bIns="116050" lIns="116050" spcFirstLastPara="1" rIns="116050" wrap="square" tIns="116050">
            <a:noAutofit/>
          </a:bodyPr>
          <a:lstStyle/>
          <a:p>
            <a:pPr indent="0" lvl="0" marL="0" rtl="0" algn="l">
              <a:spcBef>
                <a:spcPts val="0"/>
              </a:spcBef>
              <a:spcAft>
                <a:spcPts val="0"/>
              </a:spcAft>
              <a:buNone/>
            </a:pPr>
            <a:r>
              <a:rPr b="1" lang="en" sz="1200">
                <a:latin typeface="Halant"/>
                <a:ea typeface="Halant"/>
                <a:cs typeface="Halant"/>
                <a:sym typeface="Halant"/>
              </a:rPr>
              <a:t>Historical Significance</a:t>
            </a:r>
            <a:endParaRPr b="1" sz="1200">
              <a:latin typeface="Halant"/>
              <a:ea typeface="Halant"/>
              <a:cs typeface="Halant"/>
              <a:sym typeface="Halant"/>
            </a:endParaRPr>
          </a:p>
          <a:p>
            <a:pPr indent="0" lvl="0" marL="0" rtl="0" algn="l">
              <a:spcBef>
                <a:spcPts val="0"/>
              </a:spcBef>
              <a:spcAft>
                <a:spcPts val="0"/>
              </a:spcAft>
              <a:buNone/>
            </a:pPr>
            <a:r>
              <a:t/>
            </a:r>
            <a:endParaRPr b="1" sz="1000">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Thinking historically means identifying and exploring the reasons why historical people, places, events, or ideas are worth remembering; that is, their historical significance.</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p:txBody>
      </p:sp>
      <p:sp>
        <p:nvSpPr>
          <p:cNvPr id="128" name="Google Shape;128;p27"/>
          <p:cNvSpPr txBox="1"/>
          <p:nvPr/>
        </p:nvSpPr>
        <p:spPr>
          <a:xfrm>
            <a:off x="455225" y="1634475"/>
            <a:ext cx="6918300" cy="822600"/>
          </a:xfrm>
          <a:prstGeom prst="rect">
            <a:avLst/>
          </a:prstGeom>
          <a:noFill/>
          <a:ln>
            <a:noFill/>
          </a:ln>
        </p:spPr>
        <p:txBody>
          <a:bodyPr anchorCtr="0" anchor="t" bIns="116050" lIns="116050" spcFirstLastPara="1" rIns="116050" wrap="square" tIns="116050">
            <a:noAutofit/>
          </a:bodyPr>
          <a:lstStyle/>
          <a:p>
            <a:pPr indent="0" lvl="0" marL="0" rtl="0" algn="l">
              <a:spcBef>
                <a:spcPts val="0"/>
              </a:spcBef>
              <a:spcAft>
                <a:spcPts val="0"/>
              </a:spcAft>
              <a:buNone/>
            </a:pPr>
            <a:r>
              <a:rPr b="1" lang="en" sz="1200">
                <a:latin typeface="Halant"/>
                <a:ea typeface="Halant"/>
                <a:cs typeface="Halant"/>
                <a:sym typeface="Halant"/>
              </a:rPr>
              <a:t>Dr. Deborah E. Lipstadt</a:t>
            </a:r>
            <a:endParaRPr b="1" sz="1200">
              <a:solidFill>
                <a:srgbClr val="000000"/>
              </a:solidFill>
              <a:latin typeface="Halant"/>
              <a:ea typeface="Halant"/>
              <a:cs typeface="Halant"/>
              <a:sym typeface="Halant"/>
            </a:endParaRPr>
          </a:p>
          <a:p>
            <a:pPr indent="0" lvl="0" marL="0" rtl="0" algn="l">
              <a:spcBef>
                <a:spcPts val="0"/>
              </a:spcBef>
              <a:spcAft>
                <a:spcPts val="0"/>
              </a:spcAft>
              <a:buNone/>
            </a:pPr>
            <a:r>
              <a:rPr lang="en" sz="1000">
                <a:latin typeface="Inter"/>
                <a:ea typeface="Inter"/>
                <a:cs typeface="Inter"/>
                <a:sym typeface="Inter"/>
              </a:rPr>
              <a:t>Dr. Deborah E. Lipstadt is an American historian and diplomat. She has written extensively on the subject of Holocaust denial. Lipstadt became widely known when she was sued for libel by British author David Irving, after she accused Irving of Holocaust denial. She won the case affirming the legitimacy of Holocaust evidence.</a:t>
            </a:r>
            <a:endParaRPr sz="1000">
              <a:solidFill>
                <a:srgbClr val="000000"/>
              </a:solidFill>
              <a:latin typeface="Inter"/>
              <a:ea typeface="Inter"/>
              <a:cs typeface="Inter"/>
              <a:sym typeface="Inter"/>
            </a:endParaRPr>
          </a:p>
        </p:txBody>
      </p:sp>
      <p:sp>
        <p:nvSpPr>
          <p:cNvPr id="129" name="Google Shape;129;p27"/>
          <p:cNvSpPr txBox="1"/>
          <p:nvPr/>
        </p:nvSpPr>
        <p:spPr>
          <a:xfrm>
            <a:off x="455300" y="6386400"/>
            <a:ext cx="6861900" cy="28938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b="1" lang="en" sz="1100">
                <a:solidFill>
                  <a:schemeClr val="dk1"/>
                </a:solidFill>
                <a:latin typeface="Halant"/>
                <a:ea typeface="Halant"/>
                <a:cs typeface="Halant"/>
                <a:sym typeface="Halant"/>
              </a:rPr>
              <a:t>Questions:</a:t>
            </a:r>
            <a:endParaRPr b="1" sz="1100">
              <a:solidFill>
                <a:schemeClr val="dk1"/>
              </a:solidFill>
              <a:latin typeface="Halant"/>
              <a:ea typeface="Halant"/>
              <a:cs typeface="Halant"/>
              <a:sym typeface="Halant"/>
            </a:endParaRPr>
          </a:p>
          <a:p>
            <a:pPr indent="-298450" lvl="0" marL="457200" rtl="0" algn="l">
              <a:lnSpc>
                <a:spcPct val="100000"/>
              </a:lnSpc>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Explain what Lipstadt calls “hardcore Holocaust denial” and how this notion is related to anti-Semitism. </a:t>
            </a:r>
            <a:br>
              <a:rPr lang="en" sz="1100">
                <a:solidFill>
                  <a:schemeClr val="dk1"/>
                </a:solidFill>
                <a:latin typeface="Inter"/>
                <a:ea typeface="Inter"/>
                <a:cs typeface="Inter"/>
                <a:sym typeface="Inter"/>
              </a:rPr>
            </a:br>
            <a:endParaRPr b="1" sz="1100">
              <a:solidFill>
                <a:schemeClr val="accent1"/>
              </a:solidFill>
              <a:latin typeface="Inter"/>
              <a:ea typeface="Inter"/>
              <a:cs typeface="Inter"/>
              <a:sym typeface="Inter"/>
            </a:endParaRPr>
          </a:p>
          <a:p>
            <a:pPr indent="0" lvl="0" marL="457200" rtl="0" algn="l">
              <a:lnSpc>
                <a:spcPct val="100000"/>
              </a:lnSpc>
              <a:spcBef>
                <a:spcPts val="0"/>
              </a:spcBef>
              <a:spcAft>
                <a:spcPts val="0"/>
              </a:spcAft>
              <a:buNone/>
            </a:pPr>
            <a:r>
              <a:t/>
            </a:r>
            <a:endParaRPr b="1" sz="1100">
              <a:solidFill>
                <a:schemeClr val="accent1"/>
              </a:solidFill>
              <a:latin typeface="Inter"/>
              <a:ea typeface="Inter"/>
              <a:cs typeface="Inter"/>
              <a:sym typeface="Inter"/>
            </a:endParaRPr>
          </a:p>
          <a:p>
            <a:pPr indent="0" lvl="0" marL="457200" rtl="0" algn="l">
              <a:lnSpc>
                <a:spcPct val="100000"/>
              </a:lnSpc>
              <a:spcBef>
                <a:spcPts val="0"/>
              </a:spcBef>
              <a:spcAft>
                <a:spcPts val="0"/>
              </a:spcAft>
              <a:buNone/>
            </a:pPr>
            <a:r>
              <a:t/>
            </a:r>
            <a:endParaRPr b="1" sz="1100">
              <a:solidFill>
                <a:schemeClr val="accent1"/>
              </a:solidFill>
              <a:latin typeface="Inter"/>
              <a:ea typeface="Inter"/>
              <a:cs typeface="Inter"/>
              <a:sym typeface="Inter"/>
            </a:endParaRPr>
          </a:p>
          <a:p>
            <a:pPr indent="0" lvl="0" marL="45720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298450" lvl="0" marL="457200" rtl="0" algn="l">
              <a:lnSpc>
                <a:spcPct val="100000"/>
              </a:lnSpc>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Explain what Lipstadt calls “softcore Holocaust denial” and how this notion is related to anti-Semitism.</a:t>
            </a:r>
            <a:br>
              <a:rPr lang="en" sz="1100">
                <a:solidFill>
                  <a:schemeClr val="dk1"/>
                </a:solidFill>
                <a:latin typeface="Inter"/>
                <a:ea typeface="Inter"/>
                <a:cs typeface="Inter"/>
                <a:sym typeface="Inter"/>
              </a:rPr>
            </a:br>
            <a:endParaRPr b="1" sz="11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chemeClr val="accent1"/>
              </a:solidFill>
              <a:latin typeface="Inter"/>
              <a:ea typeface="Inter"/>
              <a:cs typeface="Inter"/>
              <a:sym typeface="Inter"/>
            </a:endParaRPr>
          </a:p>
          <a:p>
            <a:pPr indent="-298450" lvl="0" marL="457200" rtl="0" algn="l">
              <a:lnSpc>
                <a:spcPct val="100000"/>
              </a:lnSpc>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Why do you think it is important to confront Holocaust denial?</a:t>
            </a:r>
            <a:endParaRPr sz="11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sz="1100">
              <a:solidFill>
                <a:schemeClr val="dk1"/>
              </a:solidFill>
              <a:latin typeface="Inter"/>
              <a:ea typeface="Inter"/>
              <a:cs typeface="Inter"/>
              <a:sym typeface="Inter"/>
            </a:endParaRPr>
          </a:p>
        </p:txBody>
      </p:sp>
      <p:sp>
        <p:nvSpPr>
          <p:cNvPr id="130" name="Google Shape;130;p27"/>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Liberation &amp; Aftermath: Holocaust Denial</a:t>
            </a:r>
            <a:endParaRPr sz="1900">
              <a:solidFill>
                <a:schemeClr val="dk1"/>
              </a:solidFill>
              <a:latin typeface="Halant"/>
              <a:ea typeface="Halant"/>
              <a:cs typeface="Halant"/>
              <a:sym typeface="Halant"/>
            </a:endParaRPr>
          </a:p>
        </p:txBody>
      </p:sp>
      <p:pic>
        <p:nvPicPr>
          <p:cNvPr id="131" name="Google Shape;131;p27"/>
          <p:cNvPicPr preferRelativeResize="0"/>
          <p:nvPr/>
        </p:nvPicPr>
        <p:blipFill>
          <a:blip r:embed="rId6">
            <a:alphaModFix/>
          </a:blip>
          <a:stretch>
            <a:fillRect/>
          </a:stretch>
        </p:blipFill>
        <p:spPr>
          <a:xfrm>
            <a:off x="226481" y="76722"/>
            <a:ext cx="816414" cy="338543"/>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35" name="Shape 135"/>
        <p:cNvGrpSpPr/>
        <p:nvPr/>
      </p:nvGrpSpPr>
      <p:grpSpPr>
        <a:xfrm>
          <a:off x="0" y="0"/>
          <a:ext cx="0" cy="0"/>
          <a:chOff x="0" y="0"/>
          <a:chExt cx="0" cy="0"/>
        </a:xfrm>
      </p:grpSpPr>
      <p:sp>
        <p:nvSpPr>
          <p:cNvPr id="136" name="Google Shape;136;p28"/>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Liberation &amp; Aftermath: Guided Notes (Exemplar)</a:t>
            </a:r>
            <a:endParaRPr sz="1900">
              <a:solidFill>
                <a:schemeClr val="dk1"/>
              </a:solidFill>
              <a:latin typeface="Halant"/>
              <a:ea typeface="Halant"/>
              <a:cs typeface="Halant"/>
              <a:sym typeface="Halant"/>
            </a:endParaRPr>
          </a:p>
        </p:txBody>
      </p:sp>
      <p:pic>
        <p:nvPicPr>
          <p:cNvPr id="137" name="Google Shape;137;p28"/>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38" name="Google Shape;138;p2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39" name="Google Shape;139;p2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40" name="Google Shape;140;p28"/>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41" name="Google Shape;141;p28"/>
          <p:cNvSpPr txBox="1"/>
          <p:nvPr/>
        </p:nvSpPr>
        <p:spPr>
          <a:xfrm>
            <a:off x="331600" y="731500"/>
            <a:ext cx="7112100" cy="217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Name: ______________________________________  Date: ________ Class: ____________________</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200">
                <a:solidFill>
                  <a:schemeClr val="dk1"/>
                </a:solidFill>
                <a:latin typeface="Halant"/>
                <a:ea typeface="Halant"/>
                <a:cs typeface="Halant"/>
                <a:sym typeface="Halant"/>
              </a:rPr>
              <a:t>Instructions: </a:t>
            </a:r>
            <a:r>
              <a:rPr lang="en" sz="1200">
                <a:solidFill>
                  <a:schemeClr val="dk1"/>
                </a:solidFill>
                <a:latin typeface="Halant"/>
                <a:ea typeface="Halant"/>
                <a:cs typeface="Halant"/>
                <a:sym typeface="Halant"/>
              </a:rPr>
              <a:t>While the class goes through the Liberation &amp; Aftermath of World War II Presentation, follow along by completing these guided notes.</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Slides 2-3: What happened at the end of the war?</a:t>
            </a:r>
            <a:endParaRPr sz="1200">
              <a:solidFill>
                <a:schemeClr val="dk1"/>
              </a:solidFill>
              <a:latin typeface="Inter"/>
              <a:ea typeface="Inter"/>
              <a:cs typeface="Inter"/>
              <a:sym typeface="Inter"/>
            </a:endParaRPr>
          </a:p>
          <a:p>
            <a:pPr indent="0" lvl="0" marL="457200" rtl="0" algn="l">
              <a:lnSpc>
                <a:spcPct val="115000"/>
              </a:lnSpc>
              <a:spcBef>
                <a:spcPts val="0"/>
              </a:spcBef>
              <a:spcAft>
                <a:spcPts val="0"/>
              </a:spcAft>
              <a:buNone/>
            </a:pPr>
            <a:r>
              <a:rPr b="1" lang="en" sz="1200">
                <a:solidFill>
                  <a:srgbClr val="E95C3D"/>
                </a:solidFill>
                <a:latin typeface="Inter"/>
                <a:ea typeface="Inter"/>
                <a:cs typeface="Inter"/>
                <a:sym typeface="Inter"/>
              </a:rPr>
              <a:t>The Nazis tried to hide what they had done, but it was discovered through Allied liberation of the camps.</a:t>
            </a:r>
            <a:endParaRPr b="1" sz="1200">
              <a:solidFill>
                <a:srgbClr val="E95C3D"/>
              </a:solidFill>
              <a:latin typeface="Inter"/>
              <a:ea typeface="Inter"/>
              <a:cs typeface="Inter"/>
              <a:sym typeface="Inter"/>
            </a:endParaRPr>
          </a:p>
          <a:p>
            <a:pPr indent="0" lvl="0" marL="457200" rtl="0" algn="l">
              <a:lnSpc>
                <a:spcPct val="115000"/>
              </a:lnSpc>
              <a:spcBef>
                <a:spcPts val="0"/>
              </a:spcBef>
              <a:spcAft>
                <a:spcPts val="0"/>
              </a:spcAft>
              <a:buNone/>
            </a:pPr>
            <a:r>
              <a:t/>
            </a:r>
            <a:endParaRPr b="1" sz="1200">
              <a:solidFill>
                <a:srgbClr val="E95C3D"/>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4: Watch the three clips and complete the Notice, Wonder, Think chart below.</a:t>
            </a:r>
            <a:endParaRPr sz="1200">
              <a:solidFill>
                <a:schemeClr val="dk1"/>
              </a:solidFill>
              <a:latin typeface="Inter"/>
              <a:ea typeface="Inter"/>
              <a:cs typeface="Inter"/>
              <a:sym typeface="Inter"/>
            </a:endParaRPr>
          </a:p>
        </p:txBody>
      </p:sp>
      <p:graphicFrame>
        <p:nvGraphicFramePr>
          <p:cNvPr id="142" name="Google Shape;142;p28"/>
          <p:cNvGraphicFramePr/>
          <p:nvPr/>
        </p:nvGraphicFramePr>
        <p:xfrm>
          <a:off x="331650" y="2813825"/>
          <a:ext cx="3000000" cy="3000000"/>
        </p:xfrm>
        <a:graphic>
          <a:graphicData uri="http://schemas.openxmlformats.org/drawingml/2006/table">
            <a:tbl>
              <a:tblPr>
                <a:noFill/>
                <a:tableStyleId>{8E7C370A-563D-4B51-95D8-5A681076410C}</a:tableStyleId>
              </a:tblPr>
              <a:tblGrid>
                <a:gridCol w="1778025"/>
                <a:gridCol w="1778025"/>
                <a:gridCol w="1778025"/>
                <a:gridCol w="1778025"/>
              </a:tblGrid>
              <a:tr h="196300">
                <a:tc>
                  <a:txBody>
                    <a:bodyPr/>
                    <a:lstStyle/>
                    <a:p>
                      <a:pPr indent="0" lvl="0" marL="0" rtl="0" algn="ctr">
                        <a:spcBef>
                          <a:spcPts val="0"/>
                        </a:spcBef>
                        <a:spcAft>
                          <a:spcPts val="0"/>
                        </a:spcAft>
                        <a:buNone/>
                      </a:pPr>
                      <a:r>
                        <a:rPr b="1" lang="en" sz="1200">
                          <a:latin typeface="Inter"/>
                          <a:ea typeface="Inter"/>
                          <a:cs typeface="Inter"/>
                          <a:sym typeface="Inter"/>
                        </a:rPr>
                        <a:t>Video</a:t>
                      </a:r>
                      <a:endParaRPr b="1"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200">
                          <a:latin typeface="Inter"/>
                          <a:ea typeface="Inter"/>
                          <a:cs typeface="Inter"/>
                          <a:sym typeface="Inter"/>
                        </a:rPr>
                        <a:t>NOTICE</a:t>
                      </a:r>
                      <a:endParaRPr b="1" sz="1200">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What do you see that seems interesting or important?</a:t>
                      </a:r>
                      <a:endParaRPr b="1" sz="1000">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sz="1200">
                          <a:latin typeface="Inter"/>
                          <a:ea typeface="Inter"/>
                          <a:cs typeface="Inter"/>
                          <a:sym typeface="Inter"/>
                        </a:rPr>
                        <a:t>WONDER</a:t>
                      </a:r>
                      <a:endParaRPr b="1" sz="1200">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What questions do you have about this video clip?</a:t>
                      </a:r>
                      <a:endParaRPr b="1" sz="1000">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sz="1200">
                          <a:latin typeface="Inter"/>
                          <a:ea typeface="Inter"/>
                          <a:cs typeface="Inter"/>
                          <a:sym typeface="Inter"/>
                        </a:rPr>
                        <a:t>THINK</a:t>
                      </a:r>
                      <a:endParaRPr b="1" sz="1200">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What are your thoughts and reactions about this video clip?</a:t>
                      </a:r>
                      <a:endParaRPr b="1" sz="1000">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r>
              <a:tr h="874650">
                <a:tc>
                  <a:txBody>
                    <a:bodyPr/>
                    <a:lstStyle/>
                    <a:p>
                      <a:pPr indent="0" lvl="0" marL="0" rtl="0" algn="ctr">
                        <a:lnSpc>
                          <a:spcPct val="115000"/>
                        </a:lnSpc>
                        <a:spcBef>
                          <a:spcPts val="0"/>
                        </a:spcBef>
                        <a:spcAft>
                          <a:spcPts val="0"/>
                        </a:spcAft>
                        <a:buNone/>
                      </a:pPr>
                      <a:r>
                        <a:rPr i="1" lang="en" sz="1200">
                          <a:solidFill>
                            <a:schemeClr val="dk1"/>
                          </a:solidFill>
                          <a:latin typeface="Inter"/>
                          <a:ea typeface="Inter"/>
                          <a:cs typeface="Inter"/>
                          <a:sym typeface="Inter"/>
                        </a:rPr>
                        <a:t>Liberation of Auschwitz: Belongings of Victims</a:t>
                      </a:r>
                      <a:endParaRPr i="1" sz="1200">
                        <a:latin typeface="Inter"/>
                        <a:ea typeface="Inter"/>
                        <a:cs typeface="Inter"/>
                        <a:sym typeface="Inter"/>
                      </a:endParaRPr>
                    </a:p>
                  </a:txBody>
                  <a:tcPr marT="91425" marB="91425" marR="91425" marL="91425" anchor="ctr">
                    <a:lnR cap="flat" cmpd="sng" w="9525">
                      <a:solidFill>
                        <a:srgbClr val="9E9E9E"/>
                      </a:solidFill>
                      <a:prstDash val="solid"/>
                      <a:round/>
                      <a:headEnd len="sm" w="sm" type="none"/>
                      <a:tailEnd len="sm" w="sm" type="none"/>
                    </a:lnR>
                  </a:tcPr>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I was shocked by how much hair there was of the victims, and that they used the hair for manufacturing. It really stuck with me seeing the braids of the women.</a:t>
                      </a:r>
                      <a:endParaRPr b="1" sz="12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I wonder what happened to all of these belongings after the liberation of the camps.</a:t>
                      </a:r>
                      <a:endParaRPr b="1" sz="12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I am horrified by how many items were collected, and how the Nazis even utilized peoples’ hair and teeth. It’s incredibly dehumanizing and scary.</a:t>
                      </a:r>
                      <a:endParaRPr b="1" sz="12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874650">
                <a:tc>
                  <a:txBody>
                    <a:bodyPr/>
                    <a:lstStyle/>
                    <a:p>
                      <a:pPr indent="0" lvl="0" marL="0" rtl="0" algn="ctr">
                        <a:lnSpc>
                          <a:spcPct val="115000"/>
                        </a:lnSpc>
                        <a:spcBef>
                          <a:spcPts val="0"/>
                        </a:spcBef>
                        <a:spcAft>
                          <a:spcPts val="0"/>
                        </a:spcAft>
                        <a:buNone/>
                      </a:pPr>
                      <a:r>
                        <a:rPr i="1" lang="en" sz="1200">
                          <a:solidFill>
                            <a:schemeClr val="dk1"/>
                          </a:solidFill>
                          <a:latin typeface="Inter"/>
                          <a:ea typeface="Inter"/>
                          <a:cs typeface="Inter"/>
                          <a:sym typeface="Inter"/>
                        </a:rPr>
                        <a:t>Liberation of Auschwitz: Child Survivors</a:t>
                      </a:r>
                      <a:endParaRPr i="1" sz="1200">
                        <a:solidFill>
                          <a:schemeClr val="dk1"/>
                        </a:solidFill>
                        <a:latin typeface="Inter"/>
                        <a:ea typeface="Inter"/>
                        <a:cs typeface="Inter"/>
                        <a:sym typeface="Inter"/>
                      </a:endParaRPr>
                    </a:p>
                  </a:txBody>
                  <a:tcPr marT="91425" marB="91425" marR="91425" marL="91425" anchor="ctr">
                    <a:lnR cap="flat" cmpd="sng" w="9525">
                      <a:solidFill>
                        <a:srgbClr val="9E9E9E"/>
                      </a:solidFill>
                      <a:prstDash val="solid"/>
                      <a:round/>
                      <a:headEnd len="sm" w="sm" type="none"/>
                      <a:tailEnd len="sm" w="sm" type="none"/>
                    </a:lnR>
                  </a:tcPr>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I am always surprised that any children survived the camps, and it was a sad reminder that they only survived because they were used for experimentation.</a:t>
                      </a:r>
                      <a:endParaRPr b="1" sz="12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I wonder what happened to these children after the liberation. Were any of them reunited with family members?</a:t>
                      </a:r>
                      <a:endParaRPr b="1" sz="12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It really stuck with me when the children showed their numbers tattooed on their arms. It’s hard to fully comprehend the horrors they must have endured as children.</a:t>
                      </a:r>
                      <a:endParaRPr b="1" sz="12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00000">
                <a:tc>
                  <a:txBody>
                    <a:bodyPr/>
                    <a:lstStyle/>
                    <a:p>
                      <a:pPr indent="0" lvl="0" marL="0" rtl="0" algn="ctr">
                        <a:lnSpc>
                          <a:spcPct val="115000"/>
                        </a:lnSpc>
                        <a:spcBef>
                          <a:spcPts val="0"/>
                        </a:spcBef>
                        <a:spcAft>
                          <a:spcPts val="0"/>
                        </a:spcAft>
                        <a:buNone/>
                      </a:pPr>
                      <a:r>
                        <a:rPr i="1" lang="en" sz="1200">
                          <a:solidFill>
                            <a:schemeClr val="dk1"/>
                          </a:solidFill>
                          <a:latin typeface="Inter"/>
                          <a:ea typeface="Inter"/>
                          <a:cs typeface="Inter"/>
                          <a:sym typeface="Inter"/>
                        </a:rPr>
                        <a:t>Liberation of Dachau</a:t>
                      </a:r>
                      <a:endParaRPr i="1" sz="1200">
                        <a:solidFill>
                          <a:schemeClr val="dk1"/>
                        </a:solidFill>
                        <a:latin typeface="Inter"/>
                        <a:ea typeface="Inter"/>
                        <a:cs typeface="Inter"/>
                        <a:sym typeface="Inter"/>
                      </a:endParaRPr>
                    </a:p>
                  </a:txBody>
                  <a:tcPr marT="91425" marB="91425" marR="91425" marL="91425" anchor="ctr">
                    <a:lnR cap="flat" cmpd="sng" w="9525">
                      <a:solidFill>
                        <a:srgbClr val="9E9E9E"/>
                      </a:solidFill>
                      <a:prstDash val="solid"/>
                      <a:round/>
                      <a:headEnd len="sm" w="sm" type="none"/>
                      <a:tailEnd len="sm" w="sm" type="none"/>
                    </a:lnR>
                  </a:tcPr>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I noticed that the prisoners were incredibly malnourished, and the amount of bodies of the dead were shocking.</a:t>
                      </a:r>
                      <a:endParaRPr b="1" sz="12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I wonder how the fate of those at Dachau differed from those at killing centers. It seems like the living conditions were equally horrific and death was still prevalent.</a:t>
                      </a:r>
                      <a:endParaRPr b="1" sz="12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Seeing all the bodies piled up really stuck with me. It really put in perspective just how horrifying the Holocaust was in a way that words can’t convey.</a:t>
                      </a:r>
                      <a:endParaRPr b="1" sz="12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6" name="Shape 146"/>
        <p:cNvGrpSpPr/>
        <p:nvPr/>
      </p:nvGrpSpPr>
      <p:grpSpPr>
        <a:xfrm>
          <a:off x="0" y="0"/>
          <a:ext cx="0" cy="0"/>
          <a:chOff x="0" y="0"/>
          <a:chExt cx="0" cy="0"/>
        </a:xfrm>
      </p:grpSpPr>
      <p:sp>
        <p:nvSpPr>
          <p:cNvPr id="147" name="Google Shape;147;p29"/>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Liberation &amp; Aftermath: Guided Notes (Exemplar)</a:t>
            </a:r>
            <a:endParaRPr sz="1900">
              <a:solidFill>
                <a:schemeClr val="dk1"/>
              </a:solidFill>
              <a:latin typeface="Halant"/>
              <a:ea typeface="Halant"/>
              <a:cs typeface="Halant"/>
              <a:sym typeface="Halant"/>
            </a:endParaRPr>
          </a:p>
        </p:txBody>
      </p:sp>
      <p:pic>
        <p:nvPicPr>
          <p:cNvPr id="148" name="Google Shape;148;p29"/>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49" name="Google Shape;149;p2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50" name="Google Shape;150;p2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51" name="Google Shape;151;p29"/>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52" name="Google Shape;152;p29"/>
          <p:cNvSpPr txBox="1"/>
          <p:nvPr/>
        </p:nvSpPr>
        <p:spPr>
          <a:xfrm>
            <a:off x="331600" y="731500"/>
            <a:ext cx="7112100" cy="81117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b="1" lang="en" sz="1200">
                <a:solidFill>
                  <a:schemeClr val="dk1"/>
                </a:solidFill>
                <a:latin typeface="Halant"/>
                <a:ea typeface="Halant"/>
                <a:cs typeface="Halant"/>
                <a:sym typeface="Halant"/>
              </a:rPr>
              <a:t>Instructions: </a:t>
            </a:r>
            <a:r>
              <a:rPr lang="en" sz="1200">
                <a:solidFill>
                  <a:schemeClr val="dk1"/>
                </a:solidFill>
                <a:latin typeface="Halant"/>
                <a:ea typeface="Halant"/>
                <a:cs typeface="Halant"/>
                <a:sym typeface="Halant"/>
              </a:rPr>
              <a:t>While the class goes through the Liberation &amp; Aftermath of World War II Presentation, follow along by completing these guided notes.</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startAt="3"/>
            </a:pPr>
            <a:r>
              <a:rPr lang="en" sz="1200">
                <a:solidFill>
                  <a:schemeClr val="dk1"/>
                </a:solidFill>
                <a:latin typeface="Inter"/>
                <a:ea typeface="Inter"/>
                <a:cs typeface="Inter"/>
                <a:sym typeface="Inter"/>
              </a:rPr>
              <a:t>Slide 5: Complete the Discussion Prompts</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startAt="3"/>
            </a:pPr>
            <a:r>
              <a:rPr lang="en" sz="1200">
                <a:solidFill>
                  <a:schemeClr val="dk1"/>
                </a:solidFill>
                <a:latin typeface="Inter"/>
                <a:ea typeface="Inter"/>
                <a:cs typeface="Inter"/>
                <a:sym typeface="Inter"/>
              </a:rPr>
              <a:t>Slide 6: Say-it-in-Six- Describe the Nuremberg Trials.</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rPr b="1" lang="en" sz="1200">
                <a:solidFill>
                  <a:srgbClr val="E95C3D"/>
                </a:solidFill>
                <a:latin typeface="Inter"/>
                <a:ea typeface="Inter"/>
                <a:cs typeface="Inter"/>
                <a:sym typeface="Inter"/>
              </a:rPr>
              <a:t>Held Nazis accountable for war crimes.</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100">
              <a:solidFill>
                <a:schemeClr val="dk1"/>
              </a:solidFill>
            </a:endParaRPr>
          </a:p>
          <a:p>
            <a:pPr indent="-304800" lvl="0" marL="457200" rtl="0" algn="l">
              <a:lnSpc>
                <a:spcPct val="100000"/>
              </a:lnSpc>
              <a:spcBef>
                <a:spcPts val="0"/>
              </a:spcBef>
              <a:spcAft>
                <a:spcPts val="0"/>
              </a:spcAft>
              <a:buClr>
                <a:schemeClr val="dk1"/>
              </a:buClr>
              <a:buSzPts val="1200"/>
              <a:buFont typeface="Inter"/>
              <a:buAutoNum type="arabicPeriod" startAt="3"/>
            </a:pPr>
            <a:r>
              <a:rPr lang="en" sz="1200">
                <a:solidFill>
                  <a:schemeClr val="dk1"/>
                </a:solidFill>
                <a:latin typeface="Inter"/>
                <a:ea typeface="Inter"/>
                <a:cs typeface="Inter"/>
                <a:sym typeface="Inter"/>
              </a:rPr>
              <a:t>Slide 7: Quickwrite- Why do you think so many were never put on trial?</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rPr b="1" lang="en" sz="1200">
                <a:solidFill>
                  <a:srgbClr val="E95C3D"/>
                </a:solidFill>
                <a:latin typeface="Inter"/>
                <a:ea typeface="Inter"/>
                <a:cs typeface="Inter"/>
                <a:sym typeface="Inter"/>
              </a:rPr>
              <a:t>I think that some likely escaped to other countries and because they may have gotten rid of some evidence it may have been hard to prosecute every individual. There was also so much devastation, there likely were conflicting priorities of what to do.</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startAt="3"/>
            </a:pPr>
            <a:r>
              <a:rPr lang="en" sz="1200">
                <a:solidFill>
                  <a:schemeClr val="dk1"/>
                </a:solidFill>
                <a:latin typeface="Inter"/>
                <a:ea typeface="Inter"/>
                <a:cs typeface="Inter"/>
                <a:sym typeface="Inter"/>
              </a:rPr>
              <a:t>Slide 8: Why was it difficult for Holocaust survivors to return home?</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rPr b="1" lang="en" sz="1200">
                <a:solidFill>
                  <a:srgbClr val="E95C3D"/>
                </a:solidFill>
                <a:latin typeface="Inter"/>
                <a:ea typeface="Inter"/>
                <a:cs typeface="Inter"/>
                <a:sym typeface="Inter"/>
              </a:rPr>
              <a:t>There was still anti-semitism that led to violence. Their families and communities were destroyed and they needed more support than Germany and the formerly occupied countries could provide.</a:t>
            </a:r>
            <a:r>
              <a:rPr lang="en" sz="1200">
                <a:solidFill>
                  <a:schemeClr val="dk1"/>
                </a:solidFill>
                <a:latin typeface="Inter"/>
                <a:ea typeface="Inter"/>
                <a:cs typeface="Inter"/>
                <a:sym typeface="Inter"/>
              </a:rPr>
              <a:t> </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startAt="3"/>
            </a:pPr>
            <a:r>
              <a:rPr lang="en" sz="1200">
                <a:solidFill>
                  <a:schemeClr val="dk1"/>
                </a:solidFill>
                <a:latin typeface="Inter"/>
                <a:ea typeface="Inter"/>
                <a:cs typeface="Inter"/>
                <a:sym typeface="Inter"/>
              </a:rPr>
              <a:t>Slide 9: Explain why the creation of Israel was controversial and continues to impact international affairs.</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rPr b="1" lang="en" sz="1200">
                <a:solidFill>
                  <a:srgbClr val="E95C3D"/>
                </a:solidFill>
                <a:latin typeface="Inter"/>
                <a:ea typeface="Inter"/>
                <a:cs typeface="Inter"/>
                <a:sym typeface="Inter"/>
              </a:rPr>
              <a:t>It displaced many Palestinian Arabs, leading to ongoing territorial and political disputes. Arab nations rejected the UN partition plan, seeing it as unfair, and immediately went to war with Israel. They still have conflict over land and control.</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startAt="3"/>
            </a:pPr>
            <a:r>
              <a:rPr lang="en" sz="1200">
                <a:solidFill>
                  <a:schemeClr val="dk1"/>
                </a:solidFill>
                <a:latin typeface="Inter"/>
                <a:ea typeface="Inter"/>
                <a:cs typeface="Inter"/>
                <a:sym typeface="Inter"/>
              </a:rPr>
              <a:t>Slide 11: Complete the Discussion Prompt</a:t>
            </a:r>
            <a:endParaRPr sz="1200">
              <a:solidFill>
                <a:schemeClr val="dk1"/>
              </a:solidFill>
              <a:latin typeface="Inter"/>
              <a:ea typeface="Inter"/>
              <a:cs typeface="Inter"/>
              <a:sym typeface="Inter"/>
            </a:endParaRPr>
          </a:p>
          <a:p>
            <a:pPr indent="0" lvl="0" marL="0" rtl="0" algn="ctr">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ctr">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ctr">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ctr">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ctr">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ctr">
              <a:lnSpc>
                <a:spcPct val="100000"/>
              </a:lnSpc>
              <a:spcBef>
                <a:spcPts val="0"/>
              </a:spcBef>
              <a:spcAft>
                <a:spcPts val="0"/>
              </a:spcAft>
              <a:buNone/>
            </a:pPr>
            <a:r>
              <a:t/>
            </a:r>
            <a:endParaRPr sz="1200">
              <a:solidFill>
                <a:schemeClr val="dk1"/>
              </a:solidFill>
              <a:latin typeface="Inter"/>
              <a:ea typeface="Inter"/>
              <a:cs typeface="Inter"/>
              <a:sym typeface="Inter"/>
            </a:endParaRPr>
          </a:p>
        </p:txBody>
      </p:sp>
      <p:graphicFrame>
        <p:nvGraphicFramePr>
          <p:cNvPr id="153" name="Google Shape;153;p29"/>
          <p:cNvGraphicFramePr/>
          <p:nvPr/>
        </p:nvGraphicFramePr>
        <p:xfrm>
          <a:off x="316000" y="1600200"/>
          <a:ext cx="3000000" cy="3000000"/>
        </p:xfrm>
        <a:graphic>
          <a:graphicData uri="http://schemas.openxmlformats.org/drawingml/2006/table">
            <a:tbl>
              <a:tblPr>
                <a:noFill/>
                <a:tableStyleId>{8E7C370A-563D-4B51-95D8-5A681076410C}</a:tableStyleId>
              </a:tblPr>
              <a:tblGrid>
                <a:gridCol w="2380700"/>
                <a:gridCol w="2380700"/>
                <a:gridCol w="2380700"/>
              </a:tblGrid>
              <a:tr h="229425">
                <a:tc>
                  <a:txBody>
                    <a:bodyPr/>
                    <a:lstStyle/>
                    <a:p>
                      <a:pPr indent="0" lvl="0" marL="0" rtl="0" algn="ctr">
                        <a:lnSpc>
                          <a:spcPct val="100000"/>
                        </a:lnSpc>
                        <a:spcBef>
                          <a:spcPts val="0"/>
                        </a:spcBef>
                        <a:spcAft>
                          <a:spcPts val="0"/>
                        </a:spcAft>
                        <a:buNone/>
                      </a:pPr>
                      <a:r>
                        <a:rPr b="1" lang="en" sz="1200">
                          <a:latin typeface="Inter"/>
                          <a:ea typeface="Inter"/>
                          <a:cs typeface="Inter"/>
                          <a:sym typeface="Inter"/>
                        </a:rPr>
                        <a:t>Prompts</a:t>
                      </a:r>
                      <a:endParaRPr b="1" sz="1200">
                        <a:latin typeface="Inter"/>
                        <a:ea typeface="Inter"/>
                        <a:cs typeface="Inter"/>
                        <a:sym typeface="Inter"/>
                      </a:endParaRPr>
                    </a:p>
                  </a:txBody>
                  <a:tcPr marT="91425" marB="91425" marR="91425" marL="91425"/>
                </a:tc>
                <a:tc>
                  <a:txBody>
                    <a:bodyPr/>
                    <a:lstStyle/>
                    <a:p>
                      <a:pPr indent="0" lvl="0" marL="0" rtl="0" algn="ctr">
                        <a:lnSpc>
                          <a:spcPct val="100000"/>
                        </a:lnSpc>
                        <a:spcBef>
                          <a:spcPts val="0"/>
                        </a:spcBef>
                        <a:spcAft>
                          <a:spcPts val="0"/>
                        </a:spcAft>
                        <a:buNone/>
                      </a:pPr>
                      <a:r>
                        <a:rPr b="1" lang="en" sz="1200">
                          <a:latin typeface="Inter"/>
                          <a:ea typeface="Inter"/>
                          <a:cs typeface="Inter"/>
                          <a:sym typeface="Inter"/>
                        </a:rPr>
                        <a:t>Your Response</a:t>
                      </a:r>
                      <a:endParaRPr b="1" sz="1200">
                        <a:latin typeface="Inter"/>
                        <a:ea typeface="Inter"/>
                        <a:cs typeface="Inter"/>
                        <a:sym typeface="Inter"/>
                      </a:endParaRPr>
                    </a:p>
                  </a:txBody>
                  <a:tcPr marT="91425" marB="91425" marR="91425" marL="91425"/>
                </a:tc>
                <a:tc>
                  <a:txBody>
                    <a:bodyPr/>
                    <a:lstStyle/>
                    <a:p>
                      <a:pPr indent="0" lvl="0" marL="0" rtl="0" algn="ctr">
                        <a:lnSpc>
                          <a:spcPct val="100000"/>
                        </a:lnSpc>
                        <a:spcBef>
                          <a:spcPts val="0"/>
                        </a:spcBef>
                        <a:spcAft>
                          <a:spcPts val="0"/>
                        </a:spcAft>
                        <a:buNone/>
                      </a:pPr>
                      <a:r>
                        <a:rPr b="1" lang="en" sz="1200">
                          <a:latin typeface="Inter"/>
                          <a:ea typeface="Inter"/>
                          <a:cs typeface="Inter"/>
                          <a:sym typeface="Inter"/>
                        </a:rPr>
                        <a:t>Notes from Class Discussion</a:t>
                      </a:r>
                      <a:endParaRPr b="1" sz="1200">
                        <a:latin typeface="Inter"/>
                        <a:ea typeface="Inter"/>
                        <a:cs typeface="Inter"/>
                        <a:sym typeface="Inter"/>
                      </a:endParaRPr>
                    </a:p>
                  </a:txBody>
                  <a:tcPr marT="91425" marB="91425" marR="91425" marL="91425"/>
                </a:tc>
              </a:tr>
              <a:tr h="686825">
                <a:tc>
                  <a:txBody>
                    <a:bodyPr/>
                    <a:lstStyle/>
                    <a:p>
                      <a:pPr indent="0" lvl="0" marL="0" rtl="0" algn="ctr">
                        <a:lnSpc>
                          <a:spcPct val="100000"/>
                        </a:lnSpc>
                        <a:spcBef>
                          <a:spcPts val="0"/>
                        </a:spcBef>
                        <a:spcAft>
                          <a:spcPts val="0"/>
                        </a:spcAft>
                        <a:buNone/>
                      </a:pPr>
                      <a:r>
                        <a:rPr i="1" lang="en" sz="1200">
                          <a:solidFill>
                            <a:srgbClr val="231F20"/>
                          </a:solidFill>
                          <a:latin typeface="Inter"/>
                          <a:ea typeface="Inter"/>
                          <a:cs typeface="Inter"/>
                          <a:sym typeface="Inter"/>
                        </a:rPr>
                        <a:t>Why do you think military forces documented their discoveries at the camps?</a:t>
                      </a:r>
                      <a:endParaRPr i="1" sz="1200">
                        <a:latin typeface="Inter"/>
                        <a:ea typeface="Inter"/>
                        <a:cs typeface="Inter"/>
                        <a:sym typeface="Inter"/>
                      </a:endParaRPr>
                    </a:p>
                  </a:txBody>
                  <a:tcPr marT="91425" marB="91425" marR="91425" marL="91425" anchor="ctr"/>
                </a:tc>
                <a:tc>
                  <a:txBody>
                    <a:bodyPr/>
                    <a:lstStyle/>
                    <a:p>
                      <a:pPr indent="0" lvl="0" marL="0" rtl="0" algn="l">
                        <a:lnSpc>
                          <a:spcPct val="100000"/>
                        </a:lnSpc>
                        <a:spcBef>
                          <a:spcPts val="0"/>
                        </a:spcBef>
                        <a:spcAft>
                          <a:spcPts val="0"/>
                        </a:spcAft>
                        <a:buNone/>
                      </a:pPr>
                      <a:r>
                        <a:rPr b="1" lang="en" sz="1200">
                          <a:solidFill>
                            <a:srgbClr val="E95C3D"/>
                          </a:solidFill>
                          <a:latin typeface="Inter"/>
                          <a:ea typeface="Inter"/>
                          <a:cs typeface="Inter"/>
                          <a:sym typeface="Inter"/>
                        </a:rPr>
                        <a:t>The soldiers were shocked by what they saw and felt the need to show the world the reality of the Holocaust.</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lnSpc>
                          <a:spcPct val="100000"/>
                        </a:lnSpc>
                        <a:spcBef>
                          <a:spcPts val="0"/>
                        </a:spcBef>
                        <a:spcAft>
                          <a:spcPts val="0"/>
                        </a:spcAft>
                        <a:buNone/>
                      </a:pPr>
                      <a:r>
                        <a:rPr b="1" lang="en" sz="1200">
                          <a:solidFill>
                            <a:srgbClr val="E95C3D"/>
                          </a:solidFill>
                          <a:latin typeface="Inter"/>
                          <a:ea typeface="Inter"/>
                          <a:cs typeface="Inter"/>
                          <a:sym typeface="Inter"/>
                        </a:rPr>
                        <a:t>They wanted to provide undeniable evidence of Nazi crimes to the world.</a:t>
                      </a:r>
                      <a:endParaRPr b="1" sz="1200">
                        <a:solidFill>
                          <a:srgbClr val="E95C3D"/>
                        </a:solidFill>
                        <a:latin typeface="Inter"/>
                        <a:ea typeface="Inter"/>
                        <a:cs typeface="Inter"/>
                        <a:sym typeface="Inter"/>
                      </a:endParaRPr>
                    </a:p>
                  </a:txBody>
                  <a:tcPr marT="91425" marB="91425" marR="91425" marL="91425"/>
                </a:tc>
              </a:tr>
              <a:tr h="686825">
                <a:tc>
                  <a:txBody>
                    <a:bodyPr/>
                    <a:lstStyle/>
                    <a:p>
                      <a:pPr indent="0" lvl="0" marL="0" rtl="0" algn="ctr">
                        <a:lnSpc>
                          <a:spcPct val="100000"/>
                        </a:lnSpc>
                        <a:spcBef>
                          <a:spcPts val="0"/>
                        </a:spcBef>
                        <a:spcAft>
                          <a:spcPts val="0"/>
                        </a:spcAft>
                        <a:buNone/>
                      </a:pPr>
                      <a:r>
                        <a:rPr i="1" lang="en" sz="1200">
                          <a:solidFill>
                            <a:srgbClr val="231F20"/>
                          </a:solidFill>
                          <a:latin typeface="Inter"/>
                          <a:ea typeface="Inter"/>
                          <a:cs typeface="Inter"/>
                          <a:sym typeface="Inter"/>
                        </a:rPr>
                        <a:t>What shocked you the most from the footage? Why?</a:t>
                      </a:r>
                      <a:endParaRPr i="1" sz="1200">
                        <a:solidFill>
                          <a:srgbClr val="231F20"/>
                        </a:solidFill>
                        <a:latin typeface="Inter"/>
                        <a:ea typeface="Inter"/>
                        <a:cs typeface="Inter"/>
                        <a:sym typeface="Inter"/>
                      </a:endParaRPr>
                    </a:p>
                  </a:txBody>
                  <a:tcPr marT="91425" marB="91425" marR="91425" marL="91425" anchor="ctr"/>
                </a:tc>
                <a:tc>
                  <a:txBody>
                    <a:bodyPr/>
                    <a:lstStyle/>
                    <a:p>
                      <a:pPr indent="0" lvl="0" marL="0" rtl="0" algn="l">
                        <a:lnSpc>
                          <a:spcPct val="100000"/>
                        </a:lnSpc>
                        <a:spcBef>
                          <a:spcPts val="0"/>
                        </a:spcBef>
                        <a:spcAft>
                          <a:spcPts val="0"/>
                        </a:spcAft>
                        <a:buNone/>
                      </a:pPr>
                      <a:r>
                        <a:rPr b="1" lang="en" sz="1200">
                          <a:solidFill>
                            <a:srgbClr val="E95C3D"/>
                          </a:solidFill>
                          <a:latin typeface="Inter"/>
                          <a:ea typeface="Inter"/>
                          <a:cs typeface="Inter"/>
                          <a:sym typeface="Inter"/>
                        </a:rPr>
                        <a:t>The extreme emaciation of survivors—it was heartbreaking to see people reduced to skin and bones.</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lnSpc>
                          <a:spcPct val="100000"/>
                        </a:lnSpc>
                        <a:spcBef>
                          <a:spcPts val="0"/>
                        </a:spcBef>
                        <a:spcAft>
                          <a:spcPts val="0"/>
                        </a:spcAft>
                        <a:buNone/>
                      </a:pPr>
                      <a:r>
                        <a:rPr b="1" lang="en" sz="1200">
                          <a:solidFill>
                            <a:srgbClr val="E95C3D"/>
                          </a:solidFill>
                          <a:latin typeface="Inter"/>
                          <a:ea typeface="Inter"/>
                          <a:cs typeface="Inter"/>
                          <a:sym typeface="Inter"/>
                        </a:rPr>
                        <a:t>The things that belonged to individuals (hair, glasses, etc) showed how brutal and apathetic the Nazis were.</a:t>
                      </a:r>
                      <a:endParaRPr b="1" sz="1200">
                        <a:solidFill>
                          <a:srgbClr val="E95C3D"/>
                        </a:solidFill>
                        <a:latin typeface="Inter"/>
                        <a:ea typeface="Inter"/>
                        <a:cs typeface="Inter"/>
                        <a:sym typeface="Inter"/>
                      </a:endParaRPr>
                    </a:p>
                  </a:txBody>
                  <a:tcPr marT="91425" marB="91425" marR="91425" marL="91425"/>
                </a:tc>
              </a:tr>
            </a:tbl>
          </a:graphicData>
        </a:graphic>
      </p:graphicFrame>
      <p:graphicFrame>
        <p:nvGraphicFramePr>
          <p:cNvPr id="154" name="Google Shape;154;p29"/>
          <p:cNvGraphicFramePr/>
          <p:nvPr/>
        </p:nvGraphicFramePr>
        <p:xfrm>
          <a:off x="316000" y="7620000"/>
          <a:ext cx="3000000" cy="3000000"/>
        </p:xfrm>
        <a:graphic>
          <a:graphicData uri="http://schemas.openxmlformats.org/drawingml/2006/table">
            <a:tbl>
              <a:tblPr>
                <a:noFill/>
                <a:tableStyleId>{8E7C370A-563D-4B51-95D8-5A681076410C}</a:tableStyleId>
              </a:tblPr>
              <a:tblGrid>
                <a:gridCol w="2380700"/>
                <a:gridCol w="2380700"/>
                <a:gridCol w="2380700"/>
              </a:tblGrid>
              <a:tr h="312825">
                <a:tc>
                  <a:txBody>
                    <a:bodyPr/>
                    <a:lstStyle/>
                    <a:p>
                      <a:pPr indent="0" lvl="0" marL="0" rtl="0" algn="ctr">
                        <a:lnSpc>
                          <a:spcPct val="100000"/>
                        </a:lnSpc>
                        <a:spcBef>
                          <a:spcPts val="0"/>
                        </a:spcBef>
                        <a:spcAft>
                          <a:spcPts val="0"/>
                        </a:spcAft>
                        <a:buNone/>
                      </a:pPr>
                      <a:r>
                        <a:rPr b="1" lang="en" sz="1200">
                          <a:latin typeface="Inter"/>
                          <a:ea typeface="Inter"/>
                          <a:cs typeface="Inter"/>
                          <a:sym typeface="Inter"/>
                        </a:rPr>
                        <a:t>Prompt</a:t>
                      </a:r>
                      <a:endParaRPr b="1" sz="1200">
                        <a:latin typeface="Inter"/>
                        <a:ea typeface="Inter"/>
                        <a:cs typeface="Inter"/>
                        <a:sym typeface="Inter"/>
                      </a:endParaRPr>
                    </a:p>
                  </a:txBody>
                  <a:tcPr marT="91425" marB="91425" marR="91425" marL="91425"/>
                </a:tc>
                <a:tc>
                  <a:txBody>
                    <a:bodyPr/>
                    <a:lstStyle/>
                    <a:p>
                      <a:pPr indent="0" lvl="0" marL="0" rtl="0" algn="ctr">
                        <a:lnSpc>
                          <a:spcPct val="100000"/>
                        </a:lnSpc>
                        <a:spcBef>
                          <a:spcPts val="0"/>
                        </a:spcBef>
                        <a:spcAft>
                          <a:spcPts val="0"/>
                        </a:spcAft>
                        <a:buNone/>
                      </a:pPr>
                      <a:r>
                        <a:rPr b="1" lang="en" sz="1200">
                          <a:latin typeface="Inter"/>
                          <a:ea typeface="Inter"/>
                          <a:cs typeface="Inter"/>
                          <a:sym typeface="Inter"/>
                        </a:rPr>
                        <a:t>Your Response</a:t>
                      </a:r>
                      <a:endParaRPr b="1" sz="1200">
                        <a:latin typeface="Inter"/>
                        <a:ea typeface="Inter"/>
                        <a:cs typeface="Inter"/>
                        <a:sym typeface="Inter"/>
                      </a:endParaRPr>
                    </a:p>
                  </a:txBody>
                  <a:tcPr marT="91425" marB="91425" marR="91425" marL="91425"/>
                </a:tc>
                <a:tc>
                  <a:txBody>
                    <a:bodyPr/>
                    <a:lstStyle/>
                    <a:p>
                      <a:pPr indent="0" lvl="0" marL="0" rtl="0" algn="ctr">
                        <a:lnSpc>
                          <a:spcPct val="100000"/>
                        </a:lnSpc>
                        <a:spcBef>
                          <a:spcPts val="0"/>
                        </a:spcBef>
                        <a:spcAft>
                          <a:spcPts val="0"/>
                        </a:spcAft>
                        <a:buNone/>
                      </a:pPr>
                      <a:r>
                        <a:rPr b="1" lang="en" sz="1200">
                          <a:latin typeface="Inter"/>
                          <a:ea typeface="Inter"/>
                          <a:cs typeface="Inter"/>
                          <a:sym typeface="Inter"/>
                        </a:rPr>
                        <a:t>Notes from Class Discussion</a:t>
                      </a:r>
                      <a:endParaRPr b="1" sz="1200">
                        <a:latin typeface="Inter"/>
                        <a:ea typeface="Inter"/>
                        <a:cs typeface="Inter"/>
                        <a:sym typeface="Inter"/>
                      </a:endParaRPr>
                    </a:p>
                  </a:txBody>
                  <a:tcPr marT="91425" marB="91425" marR="91425" marL="91425"/>
                </a:tc>
              </a:tr>
              <a:tr h="1094925">
                <a:tc>
                  <a:txBody>
                    <a:bodyPr/>
                    <a:lstStyle/>
                    <a:p>
                      <a:pPr indent="0" lvl="0" marL="0" rtl="0" algn="ctr">
                        <a:lnSpc>
                          <a:spcPct val="100000"/>
                        </a:lnSpc>
                        <a:spcBef>
                          <a:spcPts val="0"/>
                        </a:spcBef>
                        <a:spcAft>
                          <a:spcPts val="0"/>
                        </a:spcAft>
                        <a:buNone/>
                      </a:pPr>
                      <a:r>
                        <a:rPr i="1" lang="en" sz="1200">
                          <a:solidFill>
                            <a:schemeClr val="dk1"/>
                          </a:solidFill>
                          <a:latin typeface="Inter"/>
                          <a:ea typeface="Inter"/>
                          <a:cs typeface="Inter"/>
                          <a:sym typeface="Inter"/>
                        </a:rPr>
                        <a:t>Why is it so important to confront Holocaust denial?</a:t>
                      </a:r>
                      <a:endParaRPr i="1" sz="1200">
                        <a:solidFill>
                          <a:schemeClr val="dk1"/>
                        </a:solidFill>
                        <a:latin typeface="Inter"/>
                        <a:ea typeface="Inter"/>
                        <a:cs typeface="Inter"/>
                        <a:sym typeface="Inter"/>
                      </a:endParaRPr>
                    </a:p>
                  </a:txBody>
                  <a:tcPr marT="91425" marB="91425" marR="91425" marL="91425" anchor="ctr"/>
                </a:tc>
                <a:tc>
                  <a:txBody>
                    <a:bodyPr/>
                    <a:lstStyle/>
                    <a:p>
                      <a:pPr indent="0" lvl="0" marL="0" rtl="0" algn="l">
                        <a:lnSpc>
                          <a:spcPct val="100000"/>
                        </a:lnSpc>
                        <a:spcBef>
                          <a:spcPts val="0"/>
                        </a:spcBef>
                        <a:spcAft>
                          <a:spcPts val="0"/>
                        </a:spcAft>
                        <a:buNone/>
                      </a:pPr>
                      <a:r>
                        <a:rPr b="1" lang="en" sz="1200">
                          <a:solidFill>
                            <a:srgbClr val="E95C3D"/>
                          </a:solidFill>
                          <a:latin typeface="Inter"/>
                          <a:ea typeface="Inter"/>
                          <a:cs typeface="Inter"/>
                          <a:sym typeface="Inter"/>
                        </a:rPr>
                        <a:t>It is important to prevent the spread of misinformation and hate.</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lnSpc>
                          <a:spcPct val="100000"/>
                        </a:lnSpc>
                        <a:spcBef>
                          <a:spcPts val="0"/>
                        </a:spcBef>
                        <a:spcAft>
                          <a:spcPts val="0"/>
                        </a:spcAft>
                        <a:buNone/>
                      </a:pPr>
                      <a:r>
                        <a:rPr b="1" lang="en" sz="1200">
                          <a:solidFill>
                            <a:srgbClr val="E95C3D"/>
                          </a:solidFill>
                          <a:latin typeface="Inter"/>
                          <a:ea typeface="Inter"/>
                          <a:cs typeface="Inter"/>
                          <a:sym typeface="Inter"/>
                        </a:rPr>
                        <a:t>It allows for people to think that all evidence is disputable and people can believe whatever best suits their needs.</a:t>
                      </a:r>
                      <a:endParaRPr b="1" sz="1200">
                        <a:solidFill>
                          <a:srgbClr val="E95C3D"/>
                        </a:solidFill>
                        <a:latin typeface="Inter"/>
                        <a:ea typeface="Inter"/>
                        <a:cs typeface="Inter"/>
                        <a:sym typeface="Inter"/>
                      </a:endParaRPr>
                    </a:p>
                  </a:txBody>
                  <a:tcPr marT="91425" marB="91425" marR="91425" marL="91425"/>
                </a:tc>
              </a:tr>
            </a:tbl>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58" name="Shape 158"/>
        <p:cNvGrpSpPr/>
        <p:nvPr/>
      </p:nvGrpSpPr>
      <p:grpSpPr>
        <a:xfrm>
          <a:off x="0" y="0"/>
          <a:ext cx="0" cy="0"/>
          <a:chOff x="0" y="0"/>
          <a:chExt cx="0" cy="0"/>
        </a:xfrm>
      </p:grpSpPr>
      <p:pic>
        <p:nvPicPr>
          <p:cNvPr id="159" name="Google Shape;159;p30"/>
          <p:cNvPicPr preferRelativeResize="0"/>
          <p:nvPr/>
        </p:nvPicPr>
        <p:blipFill>
          <a:blip r:embed="rId3">
            <a:alphaModFix/>
          </a:blip>
          <a:stretch>
            <a:fillRect/>
          </a:stretch>
        </p:blipFill>
        <p:spPr>
          <a:xfrm>
            <a:off x="694375" y="661805"/>
            <a:ext cx="1056525" cy="1056525"/>
          </a:xfrm>
          <a:prstGeom prst="rect">
            <a:avLst/>
          </a:prstGeom>
          <a:noFill/>
          <a:ln>
            <a:noFill/>
          </a:ln>
        </p:spPr>
      </p:pic>
      <p:pic>
        <p:nvPicPr>
          <p:cNvPr id="160" name="Google Shape;160;p30"/>
          <p:cNvPicPr preferRelativeResize="0"/>
          <p:nvPr/>
        </p:nvPicPr>
        <p:blipFill>
          <a:blip r:embed="rId4">
            <a:alphaModFix/>
          </a:blip>
          <a:stretch>
            <a:fillRect/>
          </a:stretch>
        </p:blipFill>
        <p:spPr>
          <a:xfrm>
            <a:off x="381544" y="9348271"/>
            <a:ext cx="431174" cy="431174"/>
          </a:xfrm>
          <a:prstGeom prst="rect">
            <a:avLst/>
          </a:prstGeom>
          <a:noFill/>
          <a:ln>
            <a:noFill/>
          </a:ln>
        </p:spPr>
      </p:pic>
      <p:sp>
        <p:nvSpPr>
          <p:cNvPr id="161" name="Google Shape;161;p30"/>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62" name="Google Shape;162;p30"/>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63" name="Google Shape;163;p30"/>
          <p:cNvGraphicFramePr/>
          <p:nvPr/>
        </p:nvGraphicFramePr>
        <p:xfrm>
          <a:off x="455300" y="2504100"/>
          <a:ext cx="3000000" cy="3000000"/>
        </p:xfrm>
        <a:graphic>
          <a:graphicData uri="http://schemas.openxmlformats.org/drawingml/2006/table">
            <a:tbl>
              <a:tblPr>
                <a:noFill/>
                <a:tableStyleId>{8E7C370A-563D-4B51-95D8-5A681076410C}</a:tableStyleId>
              </a:tblPr>
              <a:tblGrid>
                <a:gridCol w="6918375"/>
              </a:tblGrid>
              <a:tr h="431125">
                <a:tc>
                  <a:txBody>
                    <a:bodyPr/>
                    <a:lstStyle/>
                    <a:p>
                      <a:pPr indent="0" lvl="0" marL="0" rtl="0" algn="l">
                        <a:spcBef>
                          <a:spcPts val="0"/>
                        </a:spcBef>
                        <a:spcAft>
                          <a:spcPts val="0"/>
                        </a:spcAft>
                        <a:buNone/>
                      </a:pPr>
                      <a:r>
                        <a:rPr b="1" lang="en" sz="1100" u="sng">
                          <a:solidFill>
                            <a:schemeClr val="hlink"/>
                          </a:solidFill>
                          <a:latin typeface="Halant"/>
                          <a:ea typeface="Halant"/>
                          <a:cs typeface="Halant"/>
                          <a:sym typeface="Halant"/>
                          <a:hlinkClick r:id="rId5"/>
                        </a:rPr>
                        <a:t>Video</a:t>
                      </a:r>
                      <a:r>
                        <a:rPr b="1" lang="en" sz="1100">
                          <a:latin typeface="Halant"/>
                          <a:ea typeface="Halant"/>
                          <a:cs typeface="Halant"/>
                          <a:sym typeface="Halant"/>
                        </a:rPr>
                        <a:t> Transcript:</a:t>
                      </a:r>
                      <a:endParaRPr sz="1100">
                        <a:latin typeface="Halant"/>
                        <a:ea typeface="Halant"/>
                        <a:cs typeface="Halant"/>
                        <a:sym typeface="Halant"/>
                      </a:endParaRPr>
                    </a:p>
                    <a:p>
                      <a:pPr indent="0" lvl="0" marL="0" rtl="0" algn="l">
                        <a:lnSpc>
                          <a:spcPct val="100000"/>
                        </a:lnSpc>
                        <a:spcBef>
                          <a:spcPts val="0"/>
                        </a:spcBef>
                        <a:spcAft>
                          <a:spcPts val="0"/>
                        </a:spcAft>
                        <a:buNone/>
                      </a:pPr>
                      <a:r>
                        <a:rPr lang="en" sz="1100">
                          <a:solidFill>
                            <a:schemeClr val="dk1"/>
                          </a:solidFill>
                          <a:latin typeface="Inter"/>
                          <a:ea typeface="Inter"/>
                          <a:cs typeface="Inter"/>
                          <a:sym typeface="Inter"/>
                        </a:rPr>
                        <a:t>Holocaust denial is a form of antisemitism. The only reason to deny the Holocaust is to inculcate and foster antisemitism. The Holocaust has the dubious distinction of being the best documented genocide in the world, so for anybody to disbelieve, they've got to come to it with some sort of preconceived notion. Holocaust denial takes different forms, and I divided it into hardcore Holocaust denial and softcore Holocaust denial. Hardcore Holocaust denial is the argument made by deniers that there was no planned centralized program of annihilation of the Jews by the Nazis, that this whole idea of eliminating the Jews from the European continent and beyond never happened. If you would ask them, "Well, why would the Jews make up this myth?" is that they did it for financial gain and to get the sympathy of the world in order to get a state. That in and of itself makes Holocaust denial a form of antisemitism because the rationale they give--to get money and to get a state--are of course at the center of the stereotypes associated with antisemitism. But softcore denial does not deny the Holocaust. There were people who would say, "Well, of course the Holocaust happened, but was it really six million? Of course the Holocaust happened, but were there really gas chambers?" I think any thoughtful person today knows that that's a ridiculous kind of thing. First of all for, deniers to be right, who has to be wrong?  Well certainly all the survivors. You have the bystanders, but most of all, you have the perpetrators. What they said was, "I didn't do it. I was only following orders." So they had these different excuses, but they never said it didn't happen.  The audience often are antisemites who are looking to have their feelings confirmed or people who might not be overt antisemites but somehow are discomforted with the idea of Jew as victim. This is an attack on society at large. In almost every society where they've gone after Jews first, they've gone after other people after that. Prejudice has to be fought and amongst those prejudices, antisemitism has to be fought.</a:t>
                      </a:r>
                      <a:endParaRPr sz="1100">
                        <a:latin typeface="Inter"/>
                        <a:ea typeface="Inter"/>
                        <a:cs typeface="Inter"/>
                        <a:sym typeface="Inter"/>
                      </a:endParaRPr>
                    </a:p>
                  </a:txBody>
                  <a:tcPr marT="91425" marB="91425" marR="91425" marL="91425"/>
                </a:tc>
              </a:tr>
            </a:tbl>
          </a:graphicData>
        </a:graphic>
      </p:graphicFrame>
      <p:sp>
        <p:nvSpPr>
          <p:cNvPr id="164" name="Google Shape;164;p30"/>
          <p:cNvSpPr txBox="1"/>
          <p:nvPr/>
        </p:nvSpPr>
        <p:spPr>
          <a:xfrm>
            <a:off x="1878100" y="661768"/>
            <a:ext cx="5439000" cy="1056600"/>
          </a:xfrm>
          <a:prstGeom prst="rect">
            <a:avLst/>
          </a:prstGeom>
          <a:noFill/>
          <a:ln>
            <a:noFill/>
          </a:ln>
        </p:spPr>
        <p:txBody>
          <a:bodyPr anchorCtr="0" anchor="t" bIns="116050" lIns="116050" spcFirstLastPara="1" rIns="116050" wrap="square" tIns="116050">
            <a:noAutofit/>
          </a:bodyPr>
          <a:lstStyle/>
          <a:p>
            <a:pPr indent="0" lvl="0" marL="0" rtl="0" algn="l">
              <a:spcBef>
                <a:spcPts val="0"/>
              </a:spcBef>
              <a:spcAft>
                <a:spcPts val="0"/>
              </a:spcAft>
              <a:buNone/>
            </a:pPr>
            <a:r>
              <a:rPr b="1" lang="en" sz="1200">
                <a:latin typeface="Halant"/>
                <a:ea typeface="Halant"/>
                <a:cs typeface="Halant"/>
                <a:sym typeface="Halant"/>
              </a:rPr>
              <a:t>Historical Significance</a:t>
            </a:r>
            <a:endParaRPr b="1" sz="1200">
              <a:latin typeface="Halant"/>
              <a:ea typeface="Halant"/>
              <a:cs typeface="Halant"/>
              <a:sym typeface="Halant"/>
            </a:endParaRPr>
          </a:p>
          <a:p>
            <a:pPr indent="0" lvl="0" marL="0" rtl="0" algn="l">
              <a:spcBef>
                <a:spcPts val="0"/>
              </a:spcBef>
              <a:spcAft>
                <a:spcPts val="0"/>
              </a:spcAft>
              <a:buNone/>
            </a:pPr>
            <a:r>
              <a:t/>
            </a:r>
            <a:endParaRPr b="1" sz="1000">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Thinking historically means identifying and exploring the reasons why historical people, places, events, or ideas are worth remembering; that is, their historical significance.</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p:txBody>
      </p:sp>
      <p:sp>
        <p:nvSpPr>
          <p:cNvPr id="165" name="Google Shape;165;p30"/>
          <p:cNvSpPr txBox="1"/>
          <p:nvPr/>
        </p:nvSpPr>
        <p:spPr>
          <a:xfrm>
            <a:off x="455225" y="1634475"/>
            <a:ext cx="6918300" cy="822600"/>
          </a:xfrm>
          <a:prstGeom prst="rect">
            <a:avLst/>
          </a:prstGeom>
          <a:noFill/>
          <a:ln>
            <a:noFill/>
          </a:ln>
        </p:spPr>
        <p:txBody>
          <a:bodyPr anchorCtr="0" anchor="t" bIns="116050" lIns="116050" spcFirstLastPara="1" rIns="116050" wrap="square" tIns="116050">
            <a:noAutofit/>
          </a:bodyPr>
          <a:lstStyle/>
          <a:p>
            <a:pPr indent="0" lvl="0" marL="0" rtl="0" algn="l">
              <a:spcBef>
                <a:spcPts val="0"/>
              </a:spcBef>
              <a:spcAft>
                <a:spcPts val="0"/>
              </a:spcAft>
              <a:buNone/>
            </a:pPr>
            <a:r>
              <a:rPr b="1" lang="en" sz="1200">
                <a:latin typeface="Halant"/>
                <a:ea typeface="Halant"/>
                <a:cs typeface="Halant"/>
                <a:sym typeface="Halant"/>
              </a:rPr>
              <a:t>Dr. Deborah E. Lipstadt</a:t>
            </a:r>
            <a:endParaRPr b="1" sz="1200">
              <a:solidFill>
                <a:srgbClr val="000000"/>
              </a:solidFill>
              <a:latin typeface="Halant"/>
              <a:ea typeface="Halant"/>
              <a:cs typeface="Halant"/>
              <a:sym typeface="Halant"/>
            </a:endParaRPr>
          </a:p>
          <a:p>
            <a:pPr indent="0" lvl="0" marL="0" rtl="0" algn="l">
              <a:spcBef>
                <a:spcPts val="0"/>
              </a:spcBef>
              <a:spcAft>
                <a:spcPts val="0"/>
              </a:spcAft>
              <a:buNone/>
            </a:pPr>
            <a:r>
              <a:rPr lang="en" sz="1000">
                <a:latin typeface="Inter"/>
                <a:ea typeface="Inter"/>
                <a:cs typeface="Inter"/>
                <a:sym typeface="Inter"/>
              </a:rPr>
              <a:t>Dr. Deborah E. Lipstadt is an American historian and diplomat. She has written extensively on the subject of Holocaust denial. Lipstadt became widely known when she was sued for libel by British author David Irving, after she accused Irving of Holocaust denial. She won the case affirming the legitimacy of Holocaust evidence.</a:t>
            </a:r>
            <a:endParaRPr sz="1000">
              <a:solidFill>
                <a:srgbClr val="000000"/>
              </a:solidFill>
              <a:latin typeface="Inter"/>
              <a:ea typeface="Inter"/>
              <a:cs typeface="Inter"/>
              <a:sym typeface="Inter"/>
            </a:endParaRPr>
          </a:p>
        </p:txBody>
      </p:sp>
      <p:sp>
        <p:nvSpPr>
          <p:cNvPr id="166" name="Google Shape;166;p30"/>
          <p:cNvSpPr txBox="1"/>
          <p:nvPr/>
        </p:nvSpPr>
        <p:spPr>
          <a:xfrm>
            <a:off x="455300" y="6386400"/>
            <a:ext cx="6861900" cy="30630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b="1" lang="en" sz="1100">
                <a:solidFill>
                  <a:schemeClr val="dk1"/>
                </a:solidFill>
                <a:latin typeface="Halant"/>
                <a:ea typeface="Halant"/>
                <a:cs typeface="Halant"/>
                <a:sym typeface="Halant"/>
              </a:rPr>
              <a:t>Questions:</a:t>
            </a:r>
            <a:endParaRPr b="1" sz="1100">
              <a:solidFill>
                <a:schemeClr val="dk1"/>
              </a:solidFill>
              <a:latin typeface="Halant"/>
              <a:ea typeface="Halant"/>
              <a:cs typeface="Halant"/>
              <a:sym typeface="Halant"/>
            </a:endParaRPr>
          </a:p>
          <a:p>
            <a:pPr indent="-298450" lvl="0" marL="457200" rtl="0" algn="l">
              <a:lnSpc>
                <a:spcPct val="100000"/>
              </a:lnSpc>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Explain what Lipstadt calls “hardcore Holocaust denial” and how this notion is related to anti-Semitism. </a:t>
            </a:r>
            <a:br>
              <a:rPr lang="en" sz="1100">
                <a:solidFill>
                  <a:schemeClr val="dk1"/>
                </a:solidFill>
                <a:latin typeface="Inter"/>
                <a:ea typeface="Inter"/>
                <a:cs typeface="Inter"/>
                <a:sym typeface="Inter"/>
              </a:rPr>
            </a:br>
            <a:r>
              <a:rPr b="1" lang="en" sz="1100">
                <a:solidFill>
                  <a:schemeClr val="accent1"/>
                </a:solidFill>
                <a:latin typeface="Inter"/>
                <a:ea typeface="Inter"/>
                <a:cs typeface="Inter"/>
                <a:sym typeface="Inter"/>
              </a:rPr>
              <a:t>It is the idea that the Holocaust never happened and there was never a plan to annihilate the Jews. It is directly tied to anti-Semitism because the there is the idea that the survivors made up it up to gain money and the sympathy needed for the creation of Israel. </a:t>
            </a:r>
            <a:endParaRPr sz="11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298450" lvl="0" marL="457200" rtl="0" algn="l">
              <a:lnSpc>
                <a:spcPct val="100000"/>
              </a:lnSpc>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Explain what Lipstadt calls “softcore Holocaust denial” and how this notion is related to anti-Semitism.</a:t>
            </a:r>
            <a:br>
              <a:rPr lang="en" sz="1100">
                <a:solidFill>
                  <a:schemeClr val="dk1"/>
                </a:solidFill>
                <a:latin typeface="Inter"/>
                <a:ea typeface="Inter"/>
                <a:cs typeface="Inter"/>
                <a:sym typeface="Inter"/>
              </a:rPr>
            </a:br>
            <a:r>
              <a:rPr b="1" lang="en" sz="1100">
                <a:solidFill>
                  <a:schemeClr val="accent1"/>
                </a:solidFill>
                <a:latin typeface="Inter"/>
                <a:ea typeface="Inter"/>
                <a:cs typeface="Inter"/>
                <a:sym typeface="Inter"/>
              </a:rPr>
              <a:t>It is the idea that the Holocaust happened, but it couldn’t be as horrific as argued. They claim that the gas chambers never existed, or that it the number of victims is exaggerated. This is often associated with individuals who are anti semites looking to have their feelings validated or are uncomfortable with the idea of the Jewish population as victims.</a:t>
            </a:r>
            <a:endParaRPr sz="11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298450" lvl="0" marL="457200" rtl="0" algn="l">
              <a:lnSpc>
                <a:spcPct val="100000"/>
              </a:lnSpc>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Why do you think it is important to confront Holocaust denial?</a:t>
            </a:r>
            <a:endParaRPr sz="11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rPr b="1" lang="en" sz="1100">
                <a:solidFill>
                  <a:srgbClr val="E95C3D"/>
                </a:solidFill>
                <a:latin typeface="Inter"/>
                <a:ea typeface="Inter"/>
                <a:cs typeface="Inter"/>
                <a:sym typeface="Inter"/>
              </a:rPr>
              <a:t>Confronting Holocaust denial is crucial to preserving historical truth, honoring victims, and preventing the spread of misinformation that fuels hate and antisemitism.</a:t>
            </a:r>
            <a:endParaRPr sz="1100">
              <a:solidFill>
                <a:schemeClr val="dk1"/>
              </a:solidFill>
              <a:latin typeface="Inter"/>
              <a:ea typeface="Inter"/>
              <a:cs typeface="Inter"/>
              <a:sym typeface="Inter"/>
            </a:endParaRPr>
          </a:p>
        </p:txBody>
      </p:sp>
      <p:sp>
        <p:nvSpPr>
          <p:cNvPr id="167" name="Google Shape;167;p30"/>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Liberation &amp; Aftermath: Holocaust Denial (Exemplar)</a:t>
            </a:r>
            <a:endParaRPr sz="1900">
              <a:solidFill>
                <a:schemeClr val="dk1"/>
              </a:solidFill>
              <a:latin typeface="Halant"/>
              <a:ea typeface="Halant"/>
              <a:cs typeface="Halant"/>
              <a:sym typeface="Halant"/>
            </a:endParaRPr>
          </a:p>
        </p:txBody>
      </p:sp>
      <p:pic>
        <p:nvPicPr>
          <p:cNvPr id="168" name="Google Shape;168;p30"/>
          <p:cNvPicPr preferRelativeResize="0"/>
          <p:nvPr/>
        </p:nvPicPr>
        <p:blipFill>
          <a:blip r:embed="rId6">
            <a:alphaModFix/>
          </a:blip>
          <a:stretch>
            <a:fillRect/>
          </a:stretch>
        </p:blipFill>
        <p:spPr>
          <a:xfrm>
            <a:off x="226481" y="76722"/>
            <a:ext cx="816414" cy="338543"/>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